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4" r:id="rId5"/>
    <p:sldId id="257" r:id="rId6"/>
    <p:sldId id="288" r:id="rId7"/>
    <p:sldId id="289" r:id="rId8"/>
    <p:sldId id="290" r:id="rId9"/>
    <p:sldId id="291" r:id="rId10"/>
    <p:sldId id="292" r:id="rId11"/>
    <p:sldId id="293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C4EEAE-9E94-4BBF-FE5B-47A5A638ED50}" name="Anita Balhorn" initials="AB" userId="Anita Balhor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87"/>
    <a:srgbClr val="007E7B"/>
    <a:srgbClr val="009692"/>
    <a:srgbClr val="00A29E"/>
    <a:srgbClr val="00B4B0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91F3C-8254-9C4E-B968-76080ABEDEF8}" type="doc">
      <dgm:prSet loTypeId="urn:microsoft.com/office/officeart/2005/8/layout/matrix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37A333-F23B-6148-87B3-A733C392AE42}">
      <dgm:prSet phldrT="[Text]"/>
      <dgm:spPr/>
      <dgm:t>
        <a:bodyPr/>
        <a:lstStyle/>
        <a:p>
          <a:r>
            <a:rPr lang="en-US" dirty="0"/>
            <a:t>Leading the way</a:t>
          </a:r>
        </a:p>
      </dgm:t>
    </dgm:pt>
    <dgm:pt modelId="{6D6D1F27-C4C3-7145-B3C2-88BDEFE4C8B1}" type="parTrans" cxnId="{9DBAD711-9E9A-1A4E-B88D-C00E16A45E69}">
      <dgm:prSet/>
      <dgm:spPr/>
      <dgm:t>
        <a:bodyPr/>
        <a:lstStyle/>
        <a:p>
          <a:endParaRPr lang="en-US"/>
        </a:p>
      </dgm:t>
    </dgm:pt>
    <dgm:pt modelId="{53990826-C170-104D-9B84-F1DBA89BA4CC}" type="sibTrans" cxnId="{9DBAD711-9E9A-1A4E-B88D-C00E16A45E69}">
      <dgm:prSet/>
      <dgm:spPr/>
      <dgm:t>
        <a:bodyPr/>
        <a:lstStyle/>
        <a:p>
          <a:endParaRPr lang="en-US"/>
        </a:p>
      </dgm:t>
    </dgm:pt>
    <dgm:pt modelId="{91D920B8-487B-FB49-989C-86B6B61F3A49}">
      <dgm:prSet phldrT="[Text]"/>
      <dgm:spPr/>
      <dgm:t>
        <a:bodyPr/>
        <a:lstStyle/>
        <a:p>
          <a:r>
            <a:rPr lang="en-US" dirty="0"/>
            <a:t>Advocating</a:t>
          </a:r>
        </a:p>
      </dgm:t>
    </dgm:pt>
    <dgm:pt modelId="{F36A8054-F750-CC4E-B65E-3DC8C71885F0}" type="parTrans" cxnId="{41A29622-5CB2-2F44-BD33-C0D379267CA3}">
      <dgm:prSet/>
      <dgm:spPr/>
      <dgm:t>
        <a:bodyPr/>
        <a:lstStyle/>
        <a:p>
          <a:endParaRPr lang="en-US"/>
        </a:p>
      </dgm:t>
    </dgm:pt>
    <dgm:pt modelId="{B2248AAC-B793-3F43-845C-1180F4DB884D}" type="sibTrans" cxnId="{41A29622-5CB2-2F44-BD33-C0D379267CA3}">
      <dgm:prSet/>
      <dgm:spPr/>
      <dgm:t>
        <a:bodyPr/>
        <a:lstStyle/>
        <a:p>
          <a:endParaRPr lang="en-US"/>
        </a:p>
      </dgm:t>
    </dgm:pt>
    <dgm:pt modelId="{B9E1D77A-37E2-984A-9CAB-6B99EC5F9C86}">
      <dgm:prSet phldrT="[Text]"/>
      <dgm:spPr/>
      <dgm:t>
        <a:bodyPr/>
        <a:lstStyle/>
        <a:p>
          <a:r>
            <a:rPr lang="en-US" dirty="0"/>
            <a:t>Connecting</a:t>
          </a:r>
        </a:p>
      </dgm:t>
    </dgm:pt>
    <dgm:pt modelId="{7FD52224-9800-AA48-BD80-D6B1D8EA500E}" type="parTrans" cxnId="{7347D452-0B9E-5846-8DE5-03CC85F0823D}">
      <dgm:prSet/>
      <dgm:spPr/>
      <dgm:t>
        <a:bodyPr/>
        <a:lstStyle/>
        <a:p>
          <a:endParaRPr lang="en-US"/>
        </a:p>
      </dgm:t>
    </dgm:pt>
    <dgm:pt modelId="{770BACCF-B10F-B94C-A501-DC828969F4A8}" type="sibTrans" cxnId="{7347D452-0B9E-5846-8DE5-03CC85F0823D}">
      <dgm:prSet/>
      <dgm:spPr/>
      <dgm:t>
        <a:bodyPr/>
        <a:lstStyle/>
        <a:p>
          <a:endParaRPr lang="en-US"/>
        </a:p>
      </dgm:t>
    </dgm:pt>
    <dgm:pt modelId="{1C5D757E-69BB-1D42-9F30-0B145C53A5F2}">
      <dgm:prSet phldrT="[Text]"/>
      <dgm:spPr/>
      <dgm:t>
        <a:bodyPr/>
        <a:lstStyle/>
        <a:p>
          <a:r>
            <a:rPr lang="en-US" dirty="0"/>
            <a:t>Collaborating</a:t>
          </a:r>
        </a:p>
      </dgm:t>
    </dgm:pt>
    <dgm:pt modelId="{5306A476-B8FA-A74C-9401-41C4FE8E212D}" type="parTrans" cxnId="{8CAF601A-529C-1B48-9417-7D084938EB1C}">
      <dgm:prSet/>
      <dgm:spPr/>
      <dgm:t>
        <a:bodyPr/>
        <a:lstStyle/>
        <a:p>
          <a:endParaRPr lang="en-US"/>
        </a:p>
      </dgm:t>
    </dgm:pt>
    <dgm:pt modelId="{0A46F59B-30AD-2A4A-B85B-7E478BED5FA1}" type="sibTrans" cxnId="{8CAF601A-529C-1B48-9417-7D084938EB1C}">
      <dgm:prSet/>
      <dgm:spPr/>
      <dgm:t>
        <a:bodyPr/>
        <a:lstStyle/>
        <a:p>
          <a:endParaRPr lang="en-US"/>
        </a:p>
      </dgm:t>
    </dgm:pt>
    <dgm:pt modelId="{5E85ED23-842F-D84F-96CA-F53D55C9F991}" type="pres">
      <dgm:prSet presAssocID="{E9891F3C-8254-9C4E-B968-76080ABEDEF8}" presName="matrix" presStyleCnt="0">
        <dgm:presLayoutVars>
          <dgm:chMax val="1"/>
          <dgm:dir/>
          <dgm:resizeHandles val="exact"/>
        </dgm:presLayoutVars>
      </dgm:prSet>
      <dgm:spPr/>
    </dgm:pt>
    <dgm:pt modelId="{3BF5648F-3990-B24B-AD5B-718AFEE1C2F0}" type="pres">
      <dgm:prSet presAssocID="{E9891F3C-8254-9C4E-B968-76080ABEDEF8}" presName="diamond" presStyleLbl="bgShp" presStyleIdx="0" presStyleCnt="1"/>
      <dgm:spPr/>
    </dgm:pt>
    <dgm:pt modelId="{093E652C-67B2-B24E-9847-8393C5C3894F}" type="pres">
      <dgm:prSet presAssocID="{E9891F3C-8254-9C4E-B968-76080ABEDE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EC3980-6CB4-DB4A-8D54-E00B31C7E9FE}" type="pres">
      <dgm:prSet presAssocID="{E9891F3C-8254-9C4E-B968-76080ABEDE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D03CB89-D57A-DF4B-88FF-ABEB6C5EA4D8}" type="pres">
      <dgm:prSet presAssocID="{E9891F3C-8254-9C4E-B968-76080ABEDE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C9F871-1760-2442-AC5F-0CFC1A120DA3}" type="pres">
      <dgm:prSet presAssocID="{E9891F3C-8254-9C4E-B968-76080ABEDE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ED3E05-201A-DB40-92CF-196435CD4779}" type="presOf" srcId="{E9891F3C-8254-9C4E-B968-76080ABEDEF8}" destId="{5E85ED23-842F-D84F-96CA-F53D55C9F991}" srcOrd="0" destOrd="0" presId="urn:microsoft.com/office/officeart/2005/8/layout/matrix3"/>
    <dgm:cxn modelId="{9DBAD711-9E9A-1A4E-B88D-C00E16A45E69}" srcId="{E9891F3C-8254-9C4E-B968-76080ABEDEF8}" destId="{A437A333-F23B-6148-87B3-A733C392AE42}" srcOrd="0" destOrd="0" parTransId="{6D6D1F27-C4C3-7145-B3C2-88BDEFE4C8B1}" sibTransId="{53990826-C170-104D-9B84-F1DBA89BA4CC}"/>
    <dgm:cxn modelId="{8CAF601A-529C-1B48-9417-7D084938EB1C}" srcId="{E9891F3C-8254-9C4E-B968-76080ABEDEF8}" destId="{1C5D757E-69BB-1D42-9F30-0B145C53A5F2}" srcOrd="3" destOrd="0" parTransId="{5306A476-B8FA-A74C-9401-41C4FE8E212D}" sibTransId="{0A46F59B-30AD-2A4A-B85B-7E478BED5FA1}"/>
    <dgm:cxn modelId="{41A29622-5CB2-2F44-BD33-C0D379267CA3}" srcId="{E9891F3C-8254-9C4E-B968-76080ABEDEF8}" destId="{91D920B8-487B-FB49-989C-86B6B61F3A49}" srcOrd="1" destOrd="0" parTransId="{F36A8054-F750-CC4E-B65E-3DC8C71885F0}" sibTransId="{B2248AAC-B793-3F43-845C-1180F4DB884D}"/>
    <dgm:cxn modelId="{8EAAF33B-9572-A54C-BE2A-3CB32FA29E89}" type="presOf" srcId="{B9E1D77A-37E2-984A-9CAB-6B99EC5F9C86}" destId="{2D03CB89-D57A-DF4B-88FF-ABEB6C5EA4D8}" srcOrd="0" destOrd="0" presId="urn:microsoft.com/office/officeart/2005/8/layout/matrix3"/>
    <dgm:cxn modelId="{CC66E250-0C08-124D-A1D4-1B3DD43A67C6}" type="presOf" srcId="{91D920B8-487B-FB49-989C-86B6B61F3A49}" destId="{9EEC3980-6CB4-DB4A-8D54-E00B31C7E9FE}" srcOrd="0" destOrd="0" presId="urn:microsoft.com/office/officeart/2005/8/layout/matrix3"/>
    <dgm:cxn modelId="{7347D452-0B9E-5846-8DE5-03CC85F0823D}" srcId="{E9891F3C-8254-9C4E-B968-76080ABEDEF8}" destId="{B9E1D77A-37E2-984A-9CAB-6B99EC5F9C86}" srcOrd="2" destOrd="0" parTransId="{7FD52224-9800-AA48-BD80-D6B1D8EA500E}" sibTransId="{770BACCF-B10F-B94C-A501-DC828969F4A8}"/>
    <dgm:cxn modelId="{40D0A979-3BA8-9A4C-B133-59CF521E9F84}" type="presOf" srcId="{1C5D757E-69BB-1D42-9F30-0B145C53A5F2}" destId="{2BC9F871-1760-2442-AC5F-0CFC1A120DA3}" srcOrd="0" destOrd="0" presId="urn:microsoft.com/office/officeart/2005/8/layout/matrix3"/>
    <dgm:cxn modelId="{ECEBBADC-89FD-0F49-8D8C-F82D4F91C493}" type="presOf" srcId="{A437A333-F23B-6148-87B3-A733C392AE42}" destId="{093E652C-67B2-B24E-9847-8393C5C3894F}" srcOrd="0" destOrd="0" presId="urn:microsoft.com/office/officeart/2005/8/layout/matrix3"/>
    <dgm:cxn modelId="{3294C4A4-3BF3-B04F-B921-D5218045AA0B}" type="presParOf" srcId="{5E85ED23-842F-D84F-96CA-F53D55C9F991}" destId="{3BF5648F-3990-B24B-AD5B-718AFEE1C2F0}" srcOrd="0" destOrd="0" presId="urn:microsoft.com/office/officeart/2005/8/layout/matrix3"/>
    <dgm:cxn modelId="{1FC29F4A-D861-E244-BFDE-0E3756E27B09}" type="presParOf" srcId="{5E85ED23-842F-D84F-96CA-F53D55C9F991}" destId="{093E652C-67B2-B24E-9847-8393C5C3894F}" srcOrd="1" destOrd="0" presId="urn:microsoft.com/office/officeart/2005/8/layout/matrix3"/>
    <dgm:cxn modelId="{008DA56C-8E37-4944-ABA9-4EB790499A76}" type="presParOf" srcId="{5E85ED23-842F-D84F-96CA-F53D55C9F991}" destId="{9EEC3980-6CB4-DB4A-8D54-E00B31C7E9FE}" srcOrd="2" destOrd="0" presId="urn:microsoft.com/office/officeart/2005/8/layout/matrix3"/>
    <dgm:cxn modelId="{79662DDF-4186-9442-973F-EEE58A8EC678}" type="presParOf" srcId="{5E85ED23-842F-D84F-96CA-F53D55C9F991}" destId="{2D03CB89-D57A-DF4B-88FF-ABEB6C5EA4D8}" srcOrd="3" destOrd="0" presId="urn:microsoft.com/office/officeart/2005/8/layout/matrix3"/>
    <dgm:cxn modelId="{E29B8CEF-DE9D-D44A-B24E-5454A157F572}" type="presParOf" srcId="{5E85ED23-842F-D84F-96CA-F53D55C9F991}" destId="{2BC9F871-1760-2442-AC5F-0CFC1A120DA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Established Te Tatau Kitenga and Te Rōpū Mātanga O Rangatahi. </a:t>
          </a:r>
          <a:endParaRPr lang="en-U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dirty="0">
              <a:latin typeface="Segoe UI" panose="020B0502040204020203" pitchFamily="34" charset="0"/>
              <a:cs typeface="Segoe UI" panose="020B0502040204020203" pitchFamily="34" charset="0"/>
            </a:rPr>
            <a:t>Increased visibility and engagement of Te Tatau Kitenga and Te Rōpū Mātanga O Rangatahi.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 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Sustainability and longevity of Te Tatau Kitenga, Te Rōpū Mātanga O Rangatahi, Promoting fundamental Youth Health documents is recognised and utilised by funders and planners.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SYHPANZ is a strong advocate for Youth Health.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3047B15A-BA32-450F-8A51-2040DABC13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8CAB6ACE-A3BB-4ACA-8A8E-AF11F879EA50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B676032-CC24-4564-99AD-B7BC2CD10A7B}" type="parTrans" cxnId="{90260578-80E1-448D-9B79-631F4839E294}">
      <dgm:prSet/>
      <dgm:spPr/>
      <dgm:t>
        <a:bodyPr/>
        <a:lstStyle/>
        <a:p>
          <a:endParaRPr lang="en-NZ"/>
        </a:p>
      </dgm:t>
    </dgm:pt>
    <dgm:pt modelId="{6ECDE4BF-825B-4AA0-A670-E5B1AB11C48B}" type="sibTrans" cxnId="{90260578-80E1-448D-9B79-631F4839E294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81ABAAD8-5B51-427E-B4F6-EC75667D4B41}">
      <dgm:prSet custT="1"/>
      <dgm:spPr/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E5A599-A486-450A-BCB8-318B06A835F0}" type="parTrans" cxnId="{6A4B6928-53FC-4634-AD5D-B88E46C323AD}">
      <dgm:prSet/>
      <dgm:spPr/>
      <dgm:t>
        <a:bodyPr/>
        <a:lstStyle/>
        <a:p>
          <a:endParaRPr lang="en-NZ"/>
        </a:p>
      </dgm:t>
    </dgm:pt>
    <dgm:pt modelId="{B9650AE1-FCBA-47FA-9C6A-0AE5A37253B9}" type="sibTrans" cxnId="{6A4B6928-53FC-4634-AD5D-B88E46C323AD}">
      <dgm:prSet/>
      <dgm:spPr/>
      <dgm:t>
        <a:bodyPr/>
        <a:lstStyle/>
        <a:p>
          <a:endParaRPr lang="en-NZ"/>
        </a:p>
      </dgm:t>
    </dgm:pt>
    <dgm:pt modelId="{9F4BCF58-2146-441F-8B61-A825E35C099E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73C5EE-550C-4811-BC46-5888C1133FFF}" type="parTrans" cxnId="{564855C4-AB3C-4E31-901D-A3E4EBE4E7C2}">
      <dgm:prSet/>
      <dgm:spPr/>
      <dgm:t>
        <a:bodyPr/>
        <a:lstStyle/>
        <a:p>
          <a:endParaRPr lang="en-NZ"/>
        </a:p>
      </dgm:t>
    </dgm:pt>
    <dgm:pt modelId="{46EAA00F-1989-4496-8F60-23BD442B5D20}" type="sibTrans" cxnId="{564855C4-AB3C-4E31-901D-A3E4EBE4E7C2}">
      <dgm:prSet/>
      <dgm:spPr/>
      <dgm:t>
        <a:bodyPr/>
        <a:lstStyle/>
        <a:p>
          <a:endParaRPr lang="en-NZ"/>
        </a:p>
      </dgm:t>
    </dgm:pt>
    <dgm:pt modelId="{8C6598A6-6888-400C-B073-8DC31DE46CA7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1718FC-CCC7-4AC1-8B58-71C7FC8F44FC}" type="parTrans" cxnId="{7944A030-A411-4E28-99A9-93A47DD6A5B6}">
      <dgm:prSet/>
      <dgm:spPr/>
      <dgm:t>
        <a:bodyPr/>
        <a:lstStyle/>
        <a:p>
          <a:endParaRPr lang="en-NZ"/>
        </a:p>
      </dgm:t>
    </dgm:pt>
    <dgm:pt modelId="{4166F8D7-2A33-4B51-9A0F-BAE7EDE6CEB2}" type="sibTrans" cxnId="{7944A030-A411-4E28-99A9-93A47DD6A5B6}">
      <dgm:prSet/>
      <dgm:spPr/>
      <dgm:t>
        <a:bodyPr/>
        <a:lstStyle/>
        <a:p>
          <a:endParaRPr lang="en-NZ"/>
        </a:p>
      </dgm:t>
    </dgm:pt>
    <dgm:pt modelId="{F78719B9-A8AA-4627-A3FB-F387FB941227}">
      <dgm:prSet custT="1"/>
      <dgm:spPr/>
      <dgm:t>
        <a:bodyPr/>
        <a:lstStyle/>
        <a:p>
          <a:endParaRPr lang="en-NZ" sz="1400" dirty="0"/>
        </a:p>
      </dgm:t>
    </dgm:pt>
    <dgm:pt modelId="{98F332E9-73A4-4B40-8785-814342767667}" type="parTrans" cxnId="{F5118110-B9A0-41DF-B5A6-4100D2436174}">
      <dgm:prSet/>
      <dgm:spPr/>
      <dgm:t>
        <a:bodyPr/>
        <a:lstStyle/>
        <a:p>
          <a:endParaRPr lang="en-NZ"/>
        </a:p>
      </dgm:t>
    </dgm:pt>
    <dgm:pt modelId="{DF436199-6B29-43C0-98A8-C1BDF0A4A974}" type="sibTrans" cxnId="{F5118110-B9A0-41DF-B5A6-4100D2436174}">
      <dgm:prSet/>
      <dgm:spPr/>
      <dgm:t>
        <a:bodyPr/>
        <a:lstStyle/>
        <a:p>
          <a:endParaRPr lang="en-NZ"/>
        </a:p>
      </dgm:t>
    </dgm:pt>
    <dgm:pt modelId="{9C2AF9E0-00DD-4029-9C95-1C20BCF60980}">
      <dgm:prSet custT="1"/>
      <dgm:spPr/>
      <dgm:t>
        <a:bodyPr/>
        <a:lstStyle/>
        <a:p>
          <a:pPr marL="0" marR="0" lvl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Facilitating and supporting fundamental Youth Health skills project  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Advocating for holistic Youth Health services in Aotearoa.</a:t>
          </a:r>
          <a:endParaRPr lang="en-NZ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514EF5-5768-4CC5-B50E-1C86B14EA6E1}" type="parTrans" cxnId="{BCFA4581-C7D8-4928-942A-D8524DA51CBC}">
      <dgm:prSet/>
      <dgm:spPr/>
      <dgm:t>
        <a:bodyPr/>
        <a:lstStyle/>
        <a:p>
          <a:endParaRPr lang="en-NZ"/>
        </a:p>
      </dgm:t>
    </dgm:pt>
    <dgm:pt modelId="{53B87882-0FC0-4A0A-B64B-EFE17B65F483}" type="sibTrans" cxnId="{BCFA4581-C7D8-4928-942A-D8524DA51CBC}">
      <dgm:prSet/>
      <dgm:spPr/>
      <dgm:t>
        <a:bodyPr/>
        <a:lstStyle/>
        <a:p>
          <a:endParaRPr lang="en-NZ"/>
        </a:p>
      </dgm:t>
    </dgm:pt>
    <dgm:pt modelId="{011EB041-4C31-4D18-BCD8-FEE8620E3A16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F044187-FD5F-43D0-8DF6-8B719D48AFB3}" type="sibTrans" cxnId="{90A89365-6723-4912-A2C1-554D16664C5D}">
      <dgm:prSet/>
      <dgm:spPr/>
      <dgm:t>
        <a:bodyPr/>
        <a:lstStyle/>
        <a:p>
          <a:endParaRPr lang="en-NZ"/>
        </a:p>
      </dgm:t>
    </dgm:pt>
    <dgm:pt modelId="{E8EBD62D-9338-4904-A61D-70523DE7D88B}" type="parTrans" cxnId="{90A89365-6723-4912-A2C1-554D16664C5D}">
      <dgm:prSet/>
      <dgm:spPr/>
      <dgm:t>
        <a:bodyPr/>
        <a:lstStyle/>
        <a:p>
          <a:endParaRPr lang="en-NZ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 custScaleX="97248" custScaleY="87298" custLinFactNeighborX="84" custLinFactNeighborY="-8246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26633" custLinFactNeighborX="1132" custLinFactNeighborY="11340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23308" custLinFactNeighborX="441" custLinFactNeighborY="10554">
        <dgm:presLayoutVars>
          <dgm:chMax val="0"/>
          <dgm:chPref val="0"/>
          <dgm:bulletEnabled val="1"/>
        </dgm:presLayoutVars>
      </dgm:prSet>
      <dgm:spPr/>
    </dgm:pt>
  </dgm:ptLst>
  <dgm:cxnLst>
    <dgm:cxn modelId="{F4260E05-5902-4A95-833A-46596DCC4DF9}" type="presOf" srcId="{011EB041-4C31-4D18-BCD8-FEE8620E3A16}" destId="{391C311B-5817-4D24-93E5-3B6B7303AFC2}" srcOrd="0" destOrd="2" presId="urn:microsoft.com/office/officeart/2009/3/layout/IncreasingArrowsProcess"/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F5118110-B9A0-41DF-B5A6-4100D2436174}" srcId="{817B7304-84A2-400C-A8F4-041B4C6A5EEE}" destId="{F78719B9-A8AA-4627-A3FB-F387FB941227}" srcOrd="1" destOrd="0" parTransId="{98F332E9-73A4-4B40-8785-814342767667}" sibTransId="{DF436199-6B29-43C0-98A8-C1BDF0A4A974}"/>
    <dgm:cxn modelId="{D54AA613-0B63-4BC0-8355-2599D2E42C3B}" type="presOf" srcId="{81ABAAD8-5B51-427E-B4F6-EC75667D4B41}" destId="{391C311B-5817-4D24-93E5-3B6B7303AFC2}" srcOrd="0" destOrd="4" presId="urn:microsoft.com/office/officeart/2009/3/layout/IncreasingArrowsProcess"/>
    <dgm:cxn modelId="{6A4B6928-53FC-4634-AD5D-B88E46C323AD}" srcId="{8C6598A6-6888-400C-B073-8DC31DE46CA7}" destId="{81ABAAD8-5B51-427E-B4F6-EC75667D4B41}" srcOrd="0" destOrd="0" parTransId="{84E5A599-A486-450A-BCB8-318B06A835F0}" sibTransId="{B9650AE1-FCBA-47FA-9C6A-0AE5A37253B9}"/>
    <dgm:cxn modelId="{7944A030-A411-4E28-99A9-93A47DD6A5B6}" srcId="{614CBC9A-C964-460A-B547-AE6386B41BB1}" destId="{8C6598A6-6888-400C-B073-8DC31DE46CA7}" srcOrd="3" destOrd="0" parTransId="{051718FC-CCC7-4AC1-8B58-71C7FC8F44FC}" sibTransId="{4166F8D7-2A33-4B51-9A0F-BAE7EDE6CEB2}"/>
    <dgm:cxn modelId="{362BC53F-86DC-41BA-AE4D-70B1155BE30A}" type="presOf" srcId="{8C6598A6-6888-400C-B073-8DC31DE46CA7}" destId="{391C311B-5817-4D24-93E5-3B6B7303AFC2}" srcOrd="0" destOrd="3" presId="urn:microsoft.com/office/officeart/2009/3/layout/IncreasingArrowsProcess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90A89365-6723-4912-A2C1-554D16664C5D}" srcId="{614CBC9A-C964-460A-B547-AE6386B41BB1}" destId="{011EB041-4C31-4D18-BCD8-FEE8620E3A16}" srcOrd="2" destOrd="0" parTransId="{E8EBD62D-9338-4904-A61D-70523DE7D88B}" sibTransId="{EF044187-FD5F-43D0-8DF6-8B719D48AFB3}"/>
    <dgm:cxn modelId="{1EA81E47-F2E5-4B9C-B954-58EB666F5947}" srcId="{817B7304-84A2-400C-A8F4-041B4C6A5EEE}" destId="{B27CD8EB-5D44-4403-B330-DBC1F9092FED}" srcOrd="2" destOrd="0" parTransId="{C779531C-A48C-4EE0-851E-A0E78F5B0CE1}" sibTransId="{A3FC83AF-A38C-44CC-A6EB-C49AE8C9A455}"/>
    <dgm:cxn modelId="{6C005170-296E-4D1D-8F18-67DDB4D953D0}" type="presOf" srcId="{8CAB6ACE-A3BB-4ACA-8A8E-AF11F879EA50}" destId="{391C311B-5817-4D24-93E5-3B6B7303AFC2}" srcOrd="0" destOrd="5" presId="urn:microsoft.com/office/officeart/2009/3/layout/IncreasingArrowsProcess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90260578-80E1-448D-9B79-631F4839E294}" srcId="{8C6598A6-6888-400C-B073-8DC31DE46CA7}" destId="{8CAB6ACE-A3BB-4ACA-8A8E-AF11F879EA50}" srcOrd="1" destOrd="0" parTransId="{4B676032-CC24-4564-99AD-B7BC2CD10A7B}" sibTransId="{6ECDE4BF-825B-4AA0-A670-E5B1AB11C48B}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BCFA4581-C7D8-4928-942A-D8524DA51CBC}" srcId="{614CBC9A-C964-460A-B547-AE6386B41BB1}" destId="{9C2AF9E0-00DD-4029-9C95-1C20BCF60980}" srcOrd="1" destOrd="0" parTransId="{A1514EF5-5768-4CC5-B50E-1C86B14EA6E1}" sibTransId="{53B87882-0FC0-4A0A-B64B-EFE17B65F483}"/>
    <dgm:cxn modelId="{85F9559B-7D4A-4D9F-B798-475EAD091058}" type="presOf" srcId="{9F4BCF58-2146-441F-8B61-A825E35C099E}" destId="{AEA96FF1-7FAC-4852-8114-19A2C762976D}" srcOrd="0" destOrd="1" presId="urn:microsoft.com/office/officeart/2009/3/layout/IncreasingArrowsProcess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1EEAF5B2-48A6-4C4F-97ED-D05FAB4C84C5}" type="presOf" srcId="{F78719B9-A8AA-4627-A3FB-F387FB941227}" destId="{9A0EE0E3-C6E9-45FC-8971-59E2D1D1CC36}" srcOrd="0" destOrd="1" presId="urn:microsoft.com/office/officeart/2009/3/layout/IncreasingArrowsProcess"/>
    <dgm:cxn modelId="{564855C4-AB3C-4E31-901D-A3E4EBE4E7C2}" srcId="{EF3FBCD1-744A-447C-8E9E-7C8C7D4F9D0E}" destId="{9F4BCF58-2146-441F-8B61-A825E35C099E}" srcOrd="1" destOrd="0" parTransId="{6E73C5EE-550C-4811-BC46-5888C1133FFF}" sibTransId="{46EAA00F-1989-4496-8F60-23BD442B5D20}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13F182CE-1669-458B-A960-4328DCB927F3}" type="presOf" srcId="{B27CD8EB-5D44-4403-B330-DBC1F9092FED}" destId="{9A0EE0E3-C6E9-45FC-8971-59E2D1D1CC36}" srcOrd="0" destOrd="2" presId="urn:microsoft.com/office/officeart/2009/3/layout/IncreasingArrowsProcess"/>
    <dgm:cxn modelId="{C4AAF7D0-8DC7-464C-9597-A111DF5F0959}" type="presOf" srcId="{3047B15A-BA32-450F-8A51-2040DABC13BA}" destId="{AEA96FF1-7FAC-4852-8114-19A2C762976D}" srcOrd="0" destOrd="2" presId="urn:microsoft.com/office/officeart/2009/3/layout/IncreasingArrowsProcess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860989EB-A01F-4D37-9212-8CEF6A5935BA}" type="presOf" srcId="{9C2AF9E0-00DD-4029-9C95-1C20BCF60980}" destId="{391C311B-5817-4D24-93E5-3B6B7303AFC2}" srcOrd="0" destOrd="1" presId="urn:microsoft.com/office/officeart/2009/3/layout/IncreasingArrowsProcess"/>
    <dgm:cxn modelId="{1F286CF4-AAE5-4C04-B921-1CEC2643237C}" srcId="{EF3FBCD1-744A-447C-8E9E-7C8C7D4F9D0E}" destId="{3047B15A-BA32-450F-8A51-2040DABC13BA}" srcOrd="2" destOrd="0" parTransId="{73E9038D-9222-486F-9C61-85B4AED35776}" sibTransId="{01D3486A-4020-4617-BCD6-1569DB7537D2}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Established Māngai Whakatipu, Rangatahi Māori Advisory Rōpū, and Alumni - </a:t>
          </a:r>
          <a:r>
            <a:rPr lang="en-NZ" sz="1200" dirty="0" err="1">
              <a:latin typeface="Segoe UI" panose="020B0502040204020203" pitchFamily="34" charset="0"/>
              <a:cs typeface="Segoe UI" panose="020B0502040204020203" pitchFamily="34" charset="0"/>
            </a:rPr>
            <a:t>Rangatahi</a:t>
          </a:r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 influence.</a:t>
          </a:r>
          <a:endParaRPr lang="en-U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Prioritising youth mahi - develop guidelines.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 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r>
            <a:rPr lang="en-NZ" sz="1200" b="0" dirty="0">
              <a:latin typeface="Segoe UI" panose="020B0502040204020203" pitchFamily="34" charset="0"/>
              <a:cs typeface="Segoe UI" panose="020B0502040204020203" pitchFamily="34" charset="0"/>
            </a:rPr>
            <a:t>Sustainability and longevity of Māngai Whakatipu, Rangatahi Māori Advisory Rōpū. </a:t>
          </a:r>
          <a:endParaRPr lang="en-US" sz="14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5526D2F0-DFFA-4824-A418-F45B23198E5A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Utilise NZ Based Best Practice Guidelines for YAG.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26CE27D-EEEF-42C6-9B8E-6C28276686B7}" type="parTrans" cxnId="{F6621AD6-E749-4216-BCFF-266C9432C7DD}">
      <dgm:prSet/>
      <dgm:spPr/>
      <dgm:t>
        <a:bodyPr/>
        <a:lstStyle/>
        <a:p>
          <a:endParaRPr lang="en-NZ"/>
        </a:p>
      </dgm:t>
    </dgm:pt>
    <dgm:pt modelId="{500C84F1-7547-4DAD-9E96-4D5C959F3772}" type="sibTrans" cxnId="{F6621AD6-E749-4216-BCFF-266C9432C7DD}">
      <dgm:prSet/>
      <dgm:spPr/>
      <dgm:t>
        <a:bodyPr/>
        <a:lstStyle/>
        <a:p>
          <a:endParaRPr lang="en-NZ"/>
        </a:p>
      </dgm:t>
    </dgm:pt>
    <dgm:pt modelId="{3047B15A-BA32-450F-8A51-2040DABC13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8CAB6ACE-A3BB-4ACA-8A8E-AF11F879EA5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B676032-CC24-4564-99AD-B7BC2CD10A7B}" type="parTrans" cxnId="{90260578-80E1-448D-9B79-631F4839E294}">
      <dgm:prSet/>
      <dgm:spPr/>
      <dgm:t>
        <a:bodyPr/>
        <a:lstStyle/>
        <a:p>
          <a:endParaRPr lang="en-NZ"/>
        </a:p>
      </dgm:t>
    </dgm:pt>
    <dgm:pt modelId="{6ECDE4BF-825B-4AA0-A670-E5B1AB11C48B}" type="sibTrans" cxnId="{90260578-80E1-448D-9B79-631F4839E294}">
      <dgm:prSet/>
      <dgm:spPr/>
      <dgm:t>
        <a:bodyPr/>
        <a:lstStyle/>
        <a:p>
          <a:endParaRPr lang="en-NZ"/>
        </a:p>
      </dgm:t>
    </dgm:pt>
    <dgm:pt modelId="{170B7459-AA13-4B36-9039-5E72ACF2FC6B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SYHPANZ has long-term involvement in supporting YAGs. 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Promote leadership and governance opportunities for alumni.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AC7F20B-2A97-461F-BB10-6D63095D0BF2}" type="parTrans" cxnId="{1C622862-A8FA-4DCC-9189-F99C23FB9A6A}">
      <dgm:prSet/>
      <dgm:spPr/>
      <dgm:t>
        <a:bodyPr/>
        <a:lstStyle/>
        <a:p>
          <a:endParaRPr lang="en-NZ"/>
        </a:p>
      </dgm:t>
    </dgm:pt>
    <dgm:pt modelId="{E9E9D41B-ABBA-4A74-B82E-EE63E3069473}" type="sibTrans" cxnId="{1C622862-A8FA-4DCC-9189-F99C23FB9A6A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04E8DE9B-3172-4D42-BA5E-AAB3E78FC4D6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Supporting YAG to develop and promote resources. 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18EBCD3-7F79-45D0-A403-729CEA405454}" type="parTrans" cxnId="{F069E5A4-43B6-44CF-806C-3C7E86FC3299}">
      <dgm:prSet/>
      <dgm:spPr/>
      <dgm:t>
        <a:bodyPr/>
        <a:lstStyle/>
        <a:p>
          <a:endParaRPr lang="en-NZ"/>
        </a:p>
      </dgm:t>
    </dgm:pt>
    <dgm:pt modelId="{D2E2EC10-4F5D-4F8C-A308-EBDD20192779}" type="sibTrans" cxnId="{F069E5A4-43B6-44CF-806C-3C7E86FC3299}">
      <dgm:prSet/>
      <dgm:spPr/>
      <dgm:t>
        <a:bodyPr/>
        <a:lstStyle/>
        <a:p>
          <a:endParaRPr lang="en-NZ"/>
        </a:p>
      </dgm:t>
    </dgm:pt>
    <dgm:pt modelId="{D3BC81D5-CB47-4807-99F7-C83F3B109583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Advocating for network event for all YAG.</a:t>
          </a:r>
        </a:p>
      </dgm:t>
    </dgm:pt>
    <dgm:pt modelId="{46EF9AC7-926B-475B-BDCD-18AFD6CA927D}" type="parTrans" cxnId="{DD6243ED-A892-4C82-8D0E-665657AD1C7D}">
      <dgm:prSet/>
      <dgm:spPr/>
      <dgm:t>
        <a:bodyPr/>
        <a:lstStyle/>
        <a:p>
          <a:endParaRPr lang="en-NZ"/>
        </a:p>
      </dgm:t>
    </dgm:pt>
    <dgm:pt modelId="{B6628275-6167-45B7-9F13-BECC43C2F76F}" type="sibTrans" cxnId="{DD6243ED-A892-4C82-8D0E-665657AD1C7D}">
      <dgm:prSet/>
      <dgm:spPr/>
      <dgm:t>
        <a:bodyPr/>
        <a:lstStyle/>
        <a:p>
          <a:endParaRPr lang="en-NZ"/>
        </a:p>
      </dgm:t>
    </dgm:pt>
    <dgm:pt modelId="{907C4665-1BB0-410C-8576-EF85E3E7B4A1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Providing guidance and support for YAG alumni, linking them to other opportunities.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A39DCE-47CA-4892-B29C-48EDAC8FA025}" type="parTrans" cxnId="{190BD26F-AAC4-49BA-A005-C4A78C246679}">
      <dgm:prSet/>
      <dgm:spPr/>
      <dgm:t>
        <a:bodyPr/>
        <a:lstStyle/>
        <a:p>
          <a:endParaRPr lang="en-NZ"/>
        </a:p>
      </dgm:t>
    </dgm:pt>
    <dgm:pt modelId="{6B80F08A-1F6A-406B-A895-62674832D993}" type="sibTrans" cxnId="{190BD26F-AAC4-49BA-A005-C4A78C246679}">
      <dgm:prSet/>
      <dgm:spPr/>
      <dgm:t>
        <a:bodyPr/>
        <a:lstStyle/>
        <a:p>
          <a:endParaRPr lang="en-NZ"/>
        </a:p>
      </dgm:t>
    </dgm:pt>
    <dgm:pt modelId="{81ABAAD8-5B51-427E-B4F6-EC75667D4B41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E5A599-A486-450A-BCB8-318B06A835F0}" type="parTrans" cxnId="{6A4B6928-53FC-4634-AD5D-B88E46C323AD}">
      <dgm:prSet/>
      <dgm:spPr/>
      <dgm:t>
        <a:bodyPr/>
        <a:lstStyle/>
        <a:p>
          <a:endParaRPr lang="en-NZ"/>
        </a:p>
      </dgm:t>
    </dgm:pt>
    <dgm:pt modelId="{B9650AE1-FCBA-47FA-9C6A-0AE5A37253B9}" type="sibTrans" cxnId="{6A4B6928-53FC-4634-AD5D-B88E46C323AD}">
      <dgm:prSet/>
      <dgm:spPr/>
      <dgm:t>
        <a:bodyPr/>
        <a:lstStyle/>
        <a:p>
          <a:endParaRPr lang="en-NZ"/>
        </a:p>
      </dgm:t>
    </dgm:pt>
    <dgm:pt modelId="{0809C6AD-3F18-4A16-9DAF-5D95FE046A9F}">
      <dgm:prSet custT="1"/>
      <dgm:spPr/>
      <dgm:t>
        <a:bodyPr/>
        <a:lstStyle/>
        <a:p>
          <a:endParaRPr lang="en-NZ" sz="1400" dirty="0"/>
        </a:p>
      </dgm:t>
    </dgm:pt>
    <dgm:pt modelId="{FDFED660-C703-45A3-ADE1-60F2963AD9E8}" type="parTrans" cxnId="{54F1ACD6-CD2B-4787-9614-7F455801E6A7}">
      <dgm:prSet/>
      <dgm:spPr/>
      <dgm:t>
        <a:bodyPr/>
        <a:lstStyle/>
        <a:p>
          <a:endParaRPr lang="en-NZ"/>
        </a:p>
      </dgm:t>
    </dgm:pt>
    <dgm:pt modelId="{429D3696-8B16-4E3F-A76D-EA1B363A2C88}" type="sibTrans" cxnId="{54F1ACD6-CD2B-4787-9614-7F455801E6A7}">
      <dgm:prSet/>
      <dgm:spPr/>
      <dgm:t>
        <a:bodyPr/>
        <a:lstStyle/>
        <a:p>
          <a:endParaRPr lang="en-NZ"/>
        </a:p>
      </dgm:t>
    </dgm:pt>
    <dgm:pt modelId="{CAAFE277-0D12-4DF6-9389-1DC744000157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Expand to youth health services more broadly.</a:t>
          </a:r>
          <a:endParaRPr lang="en-NZ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738D81-9E6E-4219-AF77-FE3AF2F6AB66}" type="parTrans" cxnId="{4F80C990-BE3A-433D-86CA-1A8100D0C2A1}">
      <dgm:prSet/>
      <dgm:spPr/>
      <dgm:t>
        <a:bodyPr/>
        <a:lstStyle/>
        <a:p>
          <a:endParaRPr lang="en-NZ"/>
        </a:p>
      </dgm:t>
    </dgm:pt>
    <dgm:pt modelId="{311F9F51-6A97-42FD-98FB-ED785164057B}" type="sibTrans" cxnId="{4F80C990-BE3A-433D-86CA-1A8100D0C2A1}">
      <dgm:prSet/>
      <dgm:spPr/>
      <dgm:t>
        <a:bodyPr/>
        <a:lstStyle/>
        <a:p>
          <a:endParaRPr lang="en-NZ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24323" custLinFactNeighborX="0" custLinFactNeighborY="10489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33829" custLinFactNeighborX="1239" custLinFactNeighborY="16212">
        <dgm:presLayoutVars>
          <dgm:chMax val="0"/>
          <dgm:chPref val="0"/>
          <dgm:bulletEnabled val="1"/>
        </dgm:presLayoutVars>
      </dgm:prSet>
      <dgm:spPr/>
    </dgm:pt>
  </dgm:ptLst>
  <dgm:cxnLst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D54AA613-0B63-4BC0-8355-2599D2E42C3B}" type="presOf" srcId="{81ABAAD8-5B51-427E-B4F6-EC75667D4B41}" destId="{391C311B-5817-4D24-93E5-3B6B7303AFC2}" srcOrd="0" destOrd="4" presId="urn:microsoft.com/office/officeart/2009/3/layout/IncreasingArrowsProcess"/>
    <dgm:cxn modelId="{6A4B6928-53FC-4634-AD5D-B88E46C323AD}" srcId="{907C4665-1BB0-410C-8576-EF85E3E7B4A1}" destId="{81ABAAD8-5B51-427E-B4F6-EC75667D4B41}" srcOrd="0" destOrd="0" parTransId="{84E5A599-A486-450A-BCB8-318B06A835F0}" sibTransId="{B9650AE1-FCBA-47FA-9C6A-0AE5A37253B9}"/>
    <dgm:cxn modelId="{C3F0242C-B78B-40F9-828A-060934D0BD4A}" type="presOf" srcId="{170B7459-AA13-4B36-9039-5E72ACF2FC6B}" destId="{9A0EE0E3-C6E9-45FC-8971-59E2D1D1CC36}" srcOrd="0" destOrd="2" presId="urn:microsoft.com/office/officeart/2009/3/layout/IncreasingArrowsProcess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1C622862-A8FA-4DCC-9189-F99C23FB9A6A}" srcId="{817B7304-84A2-400C-A8F4-041B4C6A5EEE}" destId="{170B7459-AA13-4B36-9039-5E72ACF2FC6B}" srcOrd="2" destOrd="0" parTransId="{DAC7F20B-2A97-461F-BB10-6D63095D0BF2}" sibTransId="{E9E9D41B-ABBA-4A74-B82E-EE63E3069473}"/>
    <dgm:cxn modelId="{C86DA963-5C40-453E-AF11-687B598B4FDD}" type="presOf" srcId="{907C4665-1BB0-410C-8576-EF85E3E7B4A1}" destId="{391C311B-5817-4D24-93E5-3B6B7303AFC2}" srcOrd="0" destOrd="3" presId="urn:microsoft.com/office/officeart/2009/3/layout/IncreasingArrowsProcess"/>
    <dgm:cxn modelId="{1EA81E47-F2E5-4B9C-B954-58EB666F5947}" srcId="{817B7304-84A2-400C-A8F4-041B4C6A5EEE}" destId="{B27CD8EB-5D44-4403-B330-DBC1F9092FED}" srcOrd="4" destOrd="0" parTransId="{C779531C-A48C-4EE0-851E-A0E78F5B0CE1}" sibTransId="{A3FC83AF-A38C-44CC-A6EB-C49AE8C9A455}"/>
    <dgm:cxn modelId="{190BD26F-AAC4-49BA-A005-C4A78C246679}" srcId="{614CBC9A-C964-460A-B547-AE6386B41BB1}" destId="{907C4665-1BB0-410C-8576-EF85E3E7B4A1}" srcOrd="3" destOrd="0" parTransId="{E3A39DCE-47CA-4892-B29C-48EDAC8FA025}" sibTransId="{6B80F08A-1F6A-406B-A895-62674832D993}"/>
    <dgm:cxn modelId="{6C005170-296E-4D1D-8F18-67DDB4D953D0}" type="presOf" srcId="{8CAB6ACE-A3BB-4ACA-8A8E-AF11F879EA50}" destId="{391C311B-5817-4D24-93E5-3B6B7303AFC2}" srcOrd="0" destOrd="5" presId="urn:microsoft.com/office/officeart/2009/3/layout/IncreasingArrowsProcess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90260578-80E1-448D-9B79-631F4839E294}" srcId="{907C4665-1BB0-410C-8576-EF85E3E7B4A1}" destId="{8CAB6ACE-A3BB-4ACA-8A8E-AF11F879EA50}" srcOrd="1" destOrd="0" parTransId="{4B676032-CC24-4564-99AD-B7BC2CD10A7B}" sibTransId="{6ECDE4BF-825B-4AA0-A670-E5B1AB11C48B}"/>
    <dgm:cxn modelId="{4B2A8179-6241-4122-8EE6-094020CB468D}" type="presOf" srcId="{0809C6AD-3F18-4A16-9DAF-5D95FE046A9F}" destId="{9A0EE0E3-C6E9-45FC-8971-59E2D1D1CC36}" srcOrd="0" destOrd="3" presId="urn:microsoft.com/office/officeart/2009/3/layout/IncreasingArrowsProcess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4F80C990-BE3A-433D-86CA-1A8100D0C2A1}" srcId="{817B7304-84A2-400C-A8F4-041B4C6A5EEE}" destId="{CAAFE277-0D12-4DF6-9389-1DC744000157}" srcOrd="1" destOrd="0" parTransId="{43738D81-9E6E-4219-AF77-FE3AF2F6AB66}" sibTransId="{311F9F51-6A97-42FD-98FB-ED785164057B}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F069E5A4-43B6-44CF-806C-3C7E86FC3299}" srcId="{614CBC9A-C964-460A-B547-AE6386B41BB1}" destId="{04E8DE9B-3172-4D42-BA5E-AAB3E78FC4D6}" srcOrd="1" destOrd="0" parTransId="{C18EBCD3-7F79-45D0-A403-729CEA405454}" sibTransId="{D2E2EC10-4F5D-4F8C-A308-EBDD20192779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C79CF3A9-5C1C-4530-9F87-F76D233E35BA}" type="presOf" srcId="{5526D2F0-DFFA-4824-A418-F45B23198E5A}" destId="{AEA96FF1-7FAC-4852-8114-19A2C762976D}" srcOrd="0" destOrd="1" presId="urn:microsoft.com/office/officeart/2009/3/layout/IncreasingArrowsProcess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D4346CBB-CF31-43E5-B3D4-41FC8B48429F}" type="presOf" srcId="{04E8DE9B-3172-4D42-BA5E-AAB3E78FC4D6}" destId="{391C311B-5817-4D24-93E5-3B6B7303AFC2}" srcOrd="0" destOrd="1" presId="urn:microsoft.com/office/officeart/2009/3/layout/IncreasingArrowsProcess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E0DF8CC8-60A3-48A6-A52E-26D5750290EE}" type="presOf" srcId="{CAAFE277-0D12-4DF6-9389-1DC744000157}" destId="{9A0EE0E3-C6E9-45FC-8971-59E2D1D1CC36}" srcOrd="0" destOrd="1" presId="urn:microsoft.com/office/officeart/2009/3/layout/IncreasingArrowsProcess"/>
    <dgm:cxn modelId="{13F182CE-1669-458B-A960-4328DCB927F3}" type="presOf" srcId="{B27CD8EB-5D44-4403-B330-DBC1F9092FED}" destId="{9A0EE0E3-C6E9-45FC-8971-59E2D1D1CC36}" srcOrd="0" destOrd="4" presId="urn:microsoft.com/office/officeart/2009/3/layout/IncreasingArrowsProcess"/>
    <dgm:cxn modelId="{C4AAF7D0-8DC7-464C-9597-A111DF5F0959}" type="presOf" srcId="{3047B15A-BA32-450F-8A51-2040DABC13BA}" destId="{AEA96FF1-7FAC-4852-8114-19A2C762976D}" srcOrd="0" destOrd="2" presId="urn:microsoft.com/office/officeart/2009/3/layout/IncreasingArrowsProcess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F6621AD6-E749-4216-BCFF-266C9432C7DD}" srcId="{EF3FBCD1-744A-447C-8E9E-7C8C7D4F9D0E}" destId="{5526D2F0-DFFA-4824-A418-F45B23198E5A}" srcOrd="1" destOrd="0" parTransId="{726CE27D-EEEF-42C6-9B8E-6C28276686B7}" sibTransId="{500C84F1-7547-4DAD-9E96-4D5C959F3772}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54F1ACD6-CD2B-4787-9614-7F455801E6A7}" srcId="{817B7304-84A2-400C-A8F4-041B4C6A5EEE}" destId="{0809C6AD-3F18-4A16-9DAF-5D95FE046A9F}" srcOrd="3" destOrd="0" parTransId="{FDFED660-C703-45A3-ADE1-60F2963AD9E8}" sibTransId="{429D3696-8B16-4E3F-A76D-EA1B363A2C88}"/>
    <dgm:cxn modelId="{DD6243ED-A892-4C82-8D0E-665657AD1C7D}" srcId="{614CBC9A-C964-460A-B547-AE6386B41BB1}" destId="{D3BC81D5-CB47-4807-99F7-C83F3B109583}" srcOrd="2" destOrd="0" parTransId="{46EF9AC7-926B-475B-BDCD-18AFD6CA927D}" sibTransId="{B6628275-6167-45B7-9F13-BECC43C2F76F}"/>
    <dgm:cxn modelId="{1F286CF4-AAE5-4C04-B921-1CEC2643237C}" srcId="{EF3FBCD1-744A-447C-8E9E-7C8C7D4F9D0E}" destId="{3047B15A-BA32-450F-8A51-2040DABC13BA}" srcOrd="2" destOrd="0" parTransId="{73E9038D-9222-486F-9C61-85B4AED35776}" sibTransId="{01D3486A-4020-4617-BCD6-1569DB7537D2}"/>
    <dgm:cxn modelId="{074644F6-E71B-44B4-B719-AB8FCD7D5191}" type="presOf" srcId="{D3BC81D5-CB47-4807-99F7-C83F3B109583}" destId="{391C311B-5817-4D24-93E5-3B6B7303AFC2}" srcOrd="0" destOrd="2" presId="urn:microsoft.com/office/officeart/2009/3/layout/IncreasingArrowsProcess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Youth Health workforce project commenced, capturing the workforce voice in the project.</a:t>
          </a: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Engage and connect with workforce to influence desired state of SBHS workforce.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Recognition of youth health as its own specialty.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3047B15A-BA32-450F-8A51-2040DABC13BA}">
      <dgm:prSet custScaleY="175097" custT="1" custLinFactNeighborX="-942" custLinFactNeighborY="30173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Working directly with youth to help shape what youth health services look like.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8CAB6ACE-A3BB-4ACA-8A8E-AF11F879EA5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B676032-CC24-4564-99AD-B7BC2CD10A7B}" type="parTrans" cxnId="{90260578-80E1-448D-9B79-631F4839E294}">
      <dgm:prSet/>
      <dgm:spPr/>
      <dgm:t>
        <a:bodyPr/>
        <a:lstStyle/>
        <a:p>
          <a:endParaRPr lang="en-NZ"/>
        </a:p>
      </dgm:t>
    </dgm:pt>
    <dgm:pt modelId="{6ECDE4BF-825B-4AA0-A670-E5B1AB11C48B}" type="sibTrans" cxnId="{90260578-80E1-448D-9B79-631F4839E294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0809C6AD-3F18-4A16-9DAF-5D95FE046A9F}">
      <dgm:prSet custT="1"/>
      <dgm:spPr/>
      <dgm:t>
        <a:bodyPr/>
        <a:lstStyle/>
        <a:p>
          <a:endParaRPr lang="en-NZ" sz="1400" dirty="0"/>
        </a:p>
      </dgm:t>
    </dgm:pt>
    <dgm:pt modelId="{FDFED660-C703-45A3-ADE1-60F2963AD9E8}" type="parTrans" cxnId="{54F1ACD6-CD2B-4787-9614-7F455801E6A7}">
      <dgm:prSet/>
      <dgm:spPr/>
      <dgm:t>
        <a:bodyPr/>
        <a:lstStyle/>
        <a:p>
          <a:endParaRPr lang="en-NZ"/>
        </a:p>
      </dgm:t>
    </dgm:pt>
    <dgm:pt modelId="{429D3696-8B16-4E3F-A76D-EA1B363A2C88}" type="sibTrans" cxnId="{54F1ACD6-CD2B-4787-9614-7F455801E6A7}">
      <dgm:prSet/>
      <dgm:spPr/>
      <dgm:t>
        <a:bodyPr/>
        <a:lstStyle/>
        <a:p>
          <a:endParaRPr lang="en-NZ"/>
        </a:p>
      </dgm:t>
    </dgm:pt>
    <dgm:pt modelId="{BD604729-509A-4385-9A4E-E9B1EFCB4E05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Advocating for equity for all across the Youth Health workforce.</a:t>
          </a:r>
        </a:p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Increasing membership involvement.</a:t>
          </a:r>
        </a:p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gm:t>
    </dgm:pt>
    <dgm:pt modelId="{1C624230-DA86-4205-A860-744CC6FD660D}" type="parTrans" cxnId="{443106AF-062A-40EC-B203-D01A3A882B2B}">
      <dgm:prSet/>
      <dgm:spPr/>
      <dgm:t>
        <a:bodyPr/>
        <a:lstStyle/>
        <a:p>
          <a:endParaRPr lang="en-NZ"/>
        </a:p>
      </dgm:t>
    </dgm:pt>
    <dgm:pt modelId="{BE51D70B-7149-45BE-AD12-BCD46AEB8F43}" type="sibTrans" cxnId="{443106AF-062A-40EC-B203-D01A3A882B2B}">
      <dgm:prSet/>
      <dgm:spPr/>
      <dgm:t>
        <a:bodyPr/>
        <a:lstStyle/>
        <a:p>
          <a:endParaRPr lang="en-NZ"/>
        </a:p>
      </dgm:t>
    </dgm:pt>
    <dgm:pt modelId="{17D45CB8-D4BE-43B3-A294-B56E680FD00E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Advocating pathways for clinician training and progression.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Increased membership involvement.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AA523DF-9E7B-4B39-9635-5A9F930CBC3D}" type="parTrans" cxnId="{CF74EDC0-9F97-4DF9-AA32-148315BB382D}">
      <dgm:prSet/>
      <dgm:spPr/>
      <dgm:t>
        <a:bodyPr/>
        <a:lstStyle/>
        <a:p>
          <a:endParaRPr lang="en-NZ"/>
        </a:p>
      </dgm:t>
    </dgm:pt>
    <dgm:pt modelId="{A68B8AAE-47FC-4D88-A51E-543B3F869254}" type="sibTrans" cxnId="{CF74EDC0-9F97-4DF9-AA32-148315BB382D}">
      <dgm:prSet/>
      <dgm:spPr/>
      <dgm:t>
        <a:bodyPr/>
        <a:lstStyle/>
        <a:p>
          <a:endParaRPr lang="en-NZ"/>
        </a:p>
      </dgm:t>
    </dgm:pt>
    <dgm:pt modelId="{FFED8197-59AE-4670-A3B6-186CF23E1B4D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Identify pathways for clinician training and progression.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439CF9-7A96-4B3E-94CF-87F4FE0BF6D8}" type="parTrans" cxnId="{6F4B4691-87D1-4A85-9119-D1F6B38DBDA0}">
      <dgm:prSet/>
      <dgm:spPr/>
      <dgm:t>
        <a:bodyPr/>
        <a:lstStyle/>
        <a:p>
          <a:endParaRPr lang="en-NZ"/>
        </a:p>
      </dgm:t>
    </dgm:pt>
    <dgm:pt modelId="{81E5374D-0CB8-4D89-B7E7-B8971D250D6B}" type="sibTrans" cxnId="{6F4B4691-87D1-4A85-9119-D1F6B38DBDA0}">
      <dgm:prSet/>
      <dgm:spPr/>
      <dgm:t>
        <a:bodyPr/>
        <a:lstStyle/>
        <a:p>
          <a:endParaRPr lang="en-NZ"/>
        </a:p>
      </dgm:t>
    </dgm:pt>
    <dgm:pt modelId="{8C2078E8-D716-1D45-BD5C-BBF3E9B11AEE}">
      <dgm:prSet custT="1"/>
      <dgm:spPr/>
      <dgm:t>
        <a:bodyPr/>
        <a:lstStyle/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Stocktake completed.</a:t>
          </a:r>
        </a:p>
      </dgm:t>
    </dgm:pt>
    <dgm:pt modelId="{B95179DE-F82A-D241-AD1A-3E95A6C80E44}" type="parTrans" cxnId="{8367AC44-AD3B-B440-AF2B-23B9F1E400E2}">
      <dgm:prSet/>
      <dgm:spPr/>
      <dgm:t>
        <a:bodyPr/>
        <a:lstStyle/>
        <a:p>
          <a:endParaRPr lang="en-US"/>
        </a:p>
      </dgm:t>
    </dgm:pt>
    <dgm:pt modelId="{42CD869C-3787-274D-8A5A-07266E78E887}" type="sibTrans" cxnId="{8367AC44-AD3B-B440-AF2B-23B9F1E400E2}">
      <dgm:prSet/>
      <dgm:spPr/>
      <dgm:t>
        <a:bodyPr/>
        <a:lstStyle/>
        <a:p>
          <a:endParaRPr lang="en-US"/>
        </a:p>
      </dgm:t>
    </dgm:pt>
    <dgm:pt modelId="{562828F5-76F1-AC46-A604-C4BB0C078E4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Workforce Development subcommittee established ensuring some membership involvement in activities.</a:t>
          </a:r>
        </a:p>
      </dgm:t>
    </dgm:pt>
    <dgm:pt modelId="{5F1173D1-080E-5742-8A81-B0D1FF34ABF3}" type="parTrans" cxnId="{2CD066E2-92EA-7F41-B559-74FD304081BB}">
      <dgm:prSet/>
      <dgm:spPr/>
      <dgm:t>
        <a:bodyPr/>
        <a:lstStyle/>
        <a:p>
          <a:endParaRPr lang="en-US"/>
        </a:p>
      </dgm:t>
    </dgm:pt>
    <dgm:pt modelId="{3D9E52F9-1095-3B4E-A31E-FB07648A765B}" type="sibTrans" cxnId="{2CD066E2-92EA-7F41-B559-74FD304081BB}">
      <dgm:prSet/>
      <dgm:spPr/>
      <dgm:t>
        <a:bodyPr/>
        <a:lstStyle/>
        <a:p>
          <a:endParaRPr lang="en-US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 custScaleY="157231" custLinFactNeighborX="-942" custLinFactNeighborY="22622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24323" custLinFactNeighborX="0" custLinFactNeighborY="10489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04150" custLinFactNeighborX="704" custLinFactNeighborY="779">
        <dgm:presLayoutVars>
          <dgm:chMax val="0"/>
          <dgm:chPref val="0"/>
          <dgm:bulletEnabled val="1"/>
        </dgm:presLayoutVars>
      </dgm:prSet>
      <dgm:spPr/>
    </dgm:pt>
  </dgm:ptLst>
  <dgm:cxnLst>
    <dgm:cxn modelId="{37596404-B55E-4A25-9DD2-8F90AF76EFA0}" type="presOf" srcId="{FFED8197-59AE-4670-A3B6-186CF23E1B4D}" destId="{391C311B-5817-4D24-93E5-3B6B7303AFC2}" srcOrd="0" destOrd="1" presId="urn:microsoft.com/office/officeart/2009/3/layout/IncreasingArrowsProcess"/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F522CC11-FB8B-A04F-AC77-0000F09F505E}" type="presOf" srcId="{8C2078E8-D716-1D45-BD5C-BBF3E9B11AEE}" destId="{AEA96FF1-7FAC-4852-8114-19A2C762976D}" srcOrd="0" destOrd="3" presId="urn:microsoft.com/office/officeart/2009/3/layout/IncreasingArrowsProcess"/>
    <dgm:cxn modelId="{55FFEB3B-F4D9-A848-912B-2B8B4F69630A}" type="presOf" srcId="{562828F5-76F1-AC46-A604-C4BB0C078E41}" destId="{AEA96FF1-7FAC-4852-8114-19A2C762976D}" srcOrd="0" destOrd="1" presId="urn:microsoft.com/office/officeart/2009/3/layout/IncreasingArrowsProcess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8367AC44-AD3B-B440-AF2B-23B9F1E400E2}" srcId="{EF3FBCD1-744A-447C-8E9E-7C8C7D4F9D0E}" destId="{8C2078E8-D716-1D45-BD5C-BBF3E9B11AEE}" srcOrd="3" destOrd="0" parTransId="{B95179DE-F82A-D241-AD1A-3E95A6C80E44}" sibTransId="{42CD869C-3787-274D-8A5A-07266E78E887}"/>
    <dgm:cxn modelId="{1EA81E47-F2E5-4B9C-B954-58EB666F5947}" srcId="{817B7304-84A2-400C-A8F4-041B4C6A5EEE}" destId="{B27CD8EB-5D44-4403-B330-DBC1F9092FED}" srcOrd="3" destOrd="0" parTransId="{C779531C-A48C-4EE0-851E-A0E78F5B0CE1}" sibTransId="{A3FC83AF-A38C-44CC-A6EB-C49AE8C9A455}"/>
    <dgm:cxn modelId="{6C005170-296E-4D1D-8F18-67DDB4D953D0}" type="presOf" srcId="{8CAB6ACE-A3BB-4ACA-8A8E-AF11F879EA50}" destId="{391C311B-5817-4D24-93E5-3B6B7303AFC2}" srcOrd="0" destOrd="3" presId="urn:microsoft.com/office/officeart/2009/3/layout/IncreasingArrowsProcess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90260578-80E1-448D-9B79-631F4839E294}" srcId="{BD604729-509A-4385-9A4E-E9B1EFCB4E05}" destId="{8CAB6ACE-A3BB-4ACA-8A8E-AF11F879EA50}" srcOrd="0" destOrd="0" parTransId="{4B676032-CC24-4564-99AD-B7BC2CD10A7B}" sibTransId="{6ECDE4BF-825B-4AA0-A670-E5B1AB11C48B}"/>
    <dgm:cxn modelId="{4B2A8179-6241-4122-8EE6-094020CB468D}" type="presOf" srcId="{0809C6AD-3F18-4A16-9DAF-5D95FE046A9F}" destId="{9A0EE0E3-C6E9-45FC-8971-59E2D1D1CC36}" srcOrd="0" destOrd="2" presId="urn:microsoft.com/office/officeart/2009/3/layout/IncreasingArrowsProcess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6F4B4691-87D1-4A85-9119-D1F6B38DBDA0}" srcId="{614CBC9A-C964-460A-B547-AE6386B41BB1}" destId="{FFED8197-59AE-4670-A3B6-186CF23E1B4D}" srcOrd="1" destOrd="0" parTransId="{E3439CF9-7A96-4B3E-94CF-87F4FE0BF6D8}" sibTransId="{81E5374D-0CB8-4D89-B7E7-B8971D250D6B}"/>
    <dgm:cxn modelId="{4DDF459B-F264-4343-9901-2FE4610B6BC7}" type="presOf" srcId="{BD604729-509A-4385-9A4E-E9B1EFCB4E05}" destId="{391C311B-5817-4D24-93E5-3B6B7303AFC2}" srcOrd="0" destOrd="2" presId="urn:microsoft.com/office/officeart/2009/3/layout/IncreasingArrowsProcess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443106AF-062A-40EC-B203-D01A3A882B2B}" srcId="{614CBC9A-C964-460A-B547-AE6386B41BB1}" destId="{BD604729-509A-4385-9A4E-E9B1EFCB4E05}" srcOrd="2" destOrd="0" parTransId="{1C624230-DA86-4205-A860-744CC6FD660D}" sibTransId="{BE51D70B-7149-45BE-AD12-BCD46AEB8F43}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ADA478B9-D108-43B7-9652-FA5766FE180B}" type="presOf" srcId="{17D45CB8-D4BE-43B3-A294-B56E680FD00E}" destId="{9A0EE0E3-C6E9-45FC-8971-59E2D1D1CC36}" srcOrd="0" destOrd="1" presId="urn:microsoft.com/office/officeart/2009/3/layout/IncreasingArrowsProcess"/>
    <dgm:cxn modelId="{CF74EDC0-9F97-4DF9-AA32-148315BB382D}" srcId="{817B7304-84A2-400C-A8F4-041B4C6A5EEE}" destId="{17D45CB8-D4BE-43B3-A294-B56E680FD00E}" srcOrd="1" destOrd="0" parTransId="{BAA523DF-9E7B-4B39-9635-5A9F930CBC3D}" sibTransId="{A68B8AAE-47FC-4D88-A51E-543B3F869254}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13F182CE-1669-458B-A960-4328DCB927F3}" type="presOf" srcId="{B27CD8EB-5D44-4403-B330-DBC1F9092FED}" destId="{9A0EE0E3-C6E9-45FC-8971-59E2D1D1CC36}" srcOrd="0" destOrd="3" presId="urn:microsoft.com/office/officeart/2009/3/layout/IncreasingArrowsProcess"/>
    <dgm:cxn modelId="{C4AAF7D0-8DC7-464C-9597-A111DF5F0959}" type="presOf" srcId="{3047B15A-BA32-450F-8A51-2040DABC13BA}" destId="{AEA96FF1-7FAC-4852-8114-19A2C762976D}" srcOrd="0" destOrd="2" presId="urn:microsoft.com/office/officeart/2009/3/layout/IncreasingArrowsProcess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54F1ACD6-CD2B-4787-9614-7F455801E6A7}" srcId="{817B7304-84A2-400C-A8F4-041B4C6A5EEE}" destId="{0809C6AD-3F18-4A16-9DAF-5D95FE046A9F}" srcOrd="2" destOrd="0" parTransId="{FDFED660-C703-45A3-ADE1-60F2963AD9E8}" sibTransId="{429D3696-8B16-4E3F-A76D-EA1B363A2C88}"/>
    <dgm:cxn modelId="{2CD066E2-92EA-7F41-B559-74FD304081BB}" srcId="{EF3FBCD1-744A-447C-8E9E-7C8C7D4F9D0E}" destId="{562828F5-76F1-AC46-A604-C4BB0C078E41}" srcOrd="1" destOrd="0" parTransId="{5F1173D1-080E-5742-8A81-B0D1FF34ABF3}" sibTransId="{3D9E52F9-1095-3B4E-A31E-FB07648A765B}"/>
    <dgm:cxn modelId="{1F286CF4-AAE5-4C04-B921-1CEC2643237C}" srcId="{EF3FBCD1-744A-447C-8E9E-7C8C7D4F9D0E}" destId="{3047B15A-BA32-450F-8A51-2040DABC13BA}" srcOrd="2" destOrd="0" parTransId="{73E9038D-9222-486F-9C61-85B4AED35776}" sibTransId="{01D3486A-4020-4617-BCD6-1569DB7537D2}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Connect and define relationships across the sector.</a:t>
          </a:r>
          <a:endParaRPr lang="en-U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Develop a stakeholder plan.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Strong active networks and formal partnerships working together for mutual outcomes.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3047B15A-BA32-450F-8A51-2040DABC13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8CAB6ACE-A3BB-4ACA-8A8E-AF11F879EA5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B676032-CC24-4564-99AD-B7BC2CD10A7B}" type="parTrans" cxnId="{90260578-80E1-448D-9B79-631F4839E294}">
      <dgm:prSet/>
      <dgm:spPr/>
      <dgm:t>
        <a:bodyPr/>
        <a:lstStyle/>
        <a:p>
          <a:endParaRPr lang="en-NZ"/>
        </a:p>
      </dgm:t>
    </dgm:pt>
    <dgm:pt modelId="{6ECDE4BF-825B-4AA0-A670-E5B1AB11C48B}" type="sibTrans" cxnId="{90260578-80E1-448D-9B79-631F4839E294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81ABAAD8-5B51-427E-B4F6-EC75667D4B41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E5A599-A486-450A-BCB8-318B06A835F0}" type="parTrans" cxnId="{6A4B6928-53FC-4634-AD5D-B88E46C323AD}">
      <dgm:prSet/>
      <dgm:spPr/>
      <dgm:t>
        <a:bodyPr/>
        <a:lstStyle/>
        <a:p>
          <a:endParaRPr lang="en-NZ"/>
        </a:p>
      </dgm:t>
    </dgm:pt>
    <dgm:pt modelId="{B9650AE1-FCBA-47FA-9C6A-0AE5A37253B9}" type="sibTrans" cxnId="{6A4B6928-53FC-4634-AD5D-B88E46C323AD}">
      <dgm:prSet/>
      <dgm:spPr/>
      <dgm:t>
        <a:bodyPr/>
        <a:lstStyle/>
        <a:p>
          <a:endParaRPr lang="en-NZ"/>
        </a:p>
      </dgm:t>
    </dgm:pt>
    <dgm:pt modelId="{0809C6AD-3F18-4A16-9DAF-5D95FE046A9F}">
      <dgm:prSet custT="1"/>
      <dgm:spPr/>
      <dgm:t>
        <a:bodyPr/>
        <a:lstStyle/>
        <a:p>
          <a:endParaRPr lang="en-NZ" sz="1400" dirty="0"/>
        </a:p>
      </dgm:t>
    </dgm:pt>
    <dgm:pt modelId="{FDFED660-C703-45A3-ADE1-60F2963AD9E8}" type="parTrans" cxnId="{54F1ACD6-CD2B-4787-9614-7F455801E6A7}">
      <dgm:prSet/>
      <dgm:spPr/>
      <dgm:t>
        <a:bodyPr/>
        <a:lstStyle/>
        <a:p>
          <a:endParaRPr lang="en-NZ"/>
        </a:p>
      </dgm:t>
    </dgm:pt>
    <dgm:pt modelId="{429D3696-8B16-4E3F-A76D-EA1B363A2C88}" type="sibTrans" cxnId="{54F1ACD6-CD2B-4787-9614-7F455801E6A7}">
      <dgm:prSet/>
      <dgm:spPr/>
      <dgm:t>
        <a:bodyPr/>
        <a:lstStyle/>
        <a:p>
          <a:endParaRPr lang="en-NZ"/>
        </a:p>
      </dgm:t>
    </dgm:pt>
    <dgm:pt modelId="{70902D55-8ABC-4A68-9FD2-FF63191D0A49}">
      <dgm:prSet custT="1"/>
      <dgm:spPr/>
      <dgm:t>
        <a:bodyPr/>
        <a:lstStyle/>
        <a:p>
          <a:endParaRPr lang="en-NZ" sz="1400" dirty="0"/>
        </a:p>
      </dgm:t>
    </dgm:pt>
    <dgm:pt modelId="{A9752197-C239-4D34-AF39-5190F8BDA3E3}" type="parTrans" cxnId="{6C2CD6E3-9FA9-4BDC-A485-B73CF0D24FFF}">
      <dgm:prSet/>
      <dgm:spPr/>
      <dgm:t>
        <a:bodyPr/>
        <a:lstStyle/>
        <a:p>
          <a:endParaRPr lang="en-NZ"/>
        </a:p>
      </dgm:t>
    </dgm:pt>
    <dgm:pt modelId="{0C44CCFB-D985-4964-9169-93FA8088BFD9}" type="sibTrans" cxnId="{6C2CD6E3-9FA9-4BDC-A485-B73CF0D24FFF}">
      <dgm:prSet/>
      <dgm:spPr/>
      <dgm:t>
        <a:bodyPr/>
        <a:lstStyle/>
        <a:p>
          <a:endParaRPr lang="en-NZ"/>
        </a:p>
      </dgm:t>
    </dgm:pt>
    <dgm:pt modelId="{2B229462-6FDE-4602-B19D-273F432384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8E1F31-3213-402A-8FAB-2614FAF9CAB1}" type="parTrans" cxnId="{2B11F64B-B37A-4C51-B7E2-E7B8F10E766B}">
      <dgm:prSet/>
      <dgm:spPr/>
      <dgm:t>
        <a:bodyPr/>
        <a:lstStyle/>
        <a:p>
          <a:endParaRPr lang="en-NZ"/>
        </a:p>
      </dgm:t>
    </dgm:pt>
    <dgm:pt modelId="{E3154632-741C-4BE0-8274-8585C25739EC}" type="sibTrans" cxnId="{2B11F64B-B37A-4C51-B7E2-E7B8F10E766B}">
      <dgm:prSet/>
      <dgm:spPr/>
      <dgm:t>
        <a:bodyPr/>
        <a:lstStyle/>
        <a:p>
          <a:endParaRPr lang="en-NZ"/>
        </a:p>
      </dgm:t>
    </dgm:pt>
    <dgm:pt modelId="{BE917EE2-4AA4-44C8-B933-3A2C90173D6F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6AE233-EE0A-4313-812C-5C930FFF4A28}" type="parTrans" cxnId="{0FC71D0D-240C-43D8-9EFD-674A5D396111}">
      <dgm:prSet/>
      <dgm:spPr/>
      <dgm:t>
        <a:bodyPr/>
        <a:lstStyle/>
        <a:p>
          <a:endParaRPr lang="en-NZ"/>
        </a:p>
      </dgm:t>
    </dgm:pt>
    <dgm:pt modelId="{CD301B43-6988-47F8-8D19-BF5678EC4CD2}" type="sibTrans" cxnId="{0FC71D0D-240C-43D8-9EFD-674A5D396111}">
      <dgm:prSet/>
      <dgm:spPr/>
      <dgm:t>
        <a:bodyPr/>
        <a:lstStyle/>
        <a:p>
          <a:endParaRPr lang="en-NZ"/>
        </a:p>
      </dgm:t>
    </dgm:pt>
    <dgm:pt modelId="{10B219BD-DB99-4184-BFC8-C4BDCAC0089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306EF0-452D-427D-A2A8-F48F44A12790}" type="parTrans" cxnId="{79E81132-B572-4BDA-B7E8-198F8BF0CC30}">
      <dgm:prSet/>
      <dgm:spPr/>
      <dgm:t>
        <a:bodyPr/>
        <a:lstStyle/>
        <a:p>
          <a:endParaRPr lang="en-NZ"/>
        </a:p>
      </dgm:t>
    </dgm:pt>
    <dgm:pt modelId="{3EDA9705-E240-424E-A187-14C3F4B44D34}" type="sibTrans" cxnId="{79E81132-B572-4BDA-B7E8-198F8BF0CC30}">
      <dgm:prSet/>
      <dgm:spPr/>
      <dgm:t>
        <a:bodyPr/>
        <a:lstStyle/>
        <a:p>
          <a:endParaRPr lang="en-NZ"/>
        </a:p>
      </dgm:t>
    </dgm:pt>
    <dgm:pt modelId="{1EB7B899-BA7A-462E-877B-46228500D6D7}">
      <dgm:prSet custT="1"/>
      <dgm:spPr/>
      <dgm:t>
        <a:bodyPr/>
        <a:lstStyle/>
        <a:p>
          <a:endParaRPr lang="en-NZ" sz="1400" dirty="0"/>
        </a:p>
      </dgm:t>
    </dgm:pt>
    <dgm:pt modelId="{B965D273-7056-4CD5-BC15-82A71BD58DF3}" type="parTrans" cxnId="{14118338-4E58-4DE2-A144-3F3640680343}">
      <dgm:prSet/>
      <dgm:spPr/>
      <dgm:t>
        <a:bodyPr/>
        <a:lstStyle/>
        <a:p>
          <a:endParaRPr lang="en-NZ"/>
        </a:p>
      </dgm:t>
    </dgm:pt>
    <dgm:pt modelId="{FC63E789-1362-4CAF-9D76-EEEE9C90DE91}" type="sibTrans" cxnId="{14118338-4E58-4DE2-A144-3F3640680343}">
      <dgm:prSet/>
      <dgm:spPr/>
      <dgm:t>
        <a:bodyPr/>
        <a:lstStyle/>
        <a:p>
          <a:endParaRPr lang="en-NZ"/>
        </a:p>
      </dgm:t>
    </dgm:pt>
    <dgm:pt modelId="{39611AFF-57D0-EF47-A15E-573A016FD83B}">
      <dgm:prSet custT="1"/>
      <dgm:spPr/>
      <dgm:t>
        <a:bodyPr/>
        <a:lstStyle/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Develop a relationship map.</a:t>
          </a:r>
        </a:p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Collaborate with local, national and international organisations.</a:t>
          </a:r>
        </a:p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382A03-F560-2043-869F-AFBB855DF275}" type="parTrans" cxnId="{67BE5AB3-19B5-BA43-8CC4-E70F75A9E5A9}">
      <dgm:prSet/>
      <dgm:spPr/>
      <dgm:t>
        <a:bodyPr/>
        <a:lstStyle/>
        <a:p>
          <a:endParaRPr lang="en-US"/>
        </a:p>
      </dgm:t>
    </dgm:pt>
    <dgm:pt modelId="{92255977-A541-8540-BB41-9B20AC0D0487}" type="sibTrans" cxnId="{67BE5AB3-19B5-BA43-8CC4-E70F75A9E5A9}">
      <dgm:prSet/>
      <dgm:spPr/>
      <dgm:t>
        <a:bodyPr/>
        <a:lstStyle/>
        <a:p>
          <a:endParaRPr lang="en-US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24323" custLinFactNeighborX="0" custLinFactNeighborY="10489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33829" custLinFactNeighborX="1239" custLinFactNeighborY="16212">
        <dgm:presLayoutVars>
          <dgm:chMax val="0"/>
          <dgm:chPref val="0"/>
          <dgm:bulletEnabled val="1"/>
        </dgm:presLayoutVars>
      </dgm:prSet>
      <dgm:spPr/>
    </dgm:pt>
  </dgm:ptLst>
  <dgm:cxnLst>
    <dgm:cxn modelId="{65983A0B-DDBF-4C19-A5B8-367D418C1100}" type="presOf" srcId="{1EB7B899-BA7A-462E-877B-46228500D6D7}" destId="{9A0EE0E3-C6E9-45FC-8971-59E2D1D1CC36}" srcOrd="0" destOrd="1" presId="urn:microsoft.com/office/officeart/2009/3/layout/IncreasingArrowsProcess"/>
    <dgm:cxn modelId="{0FC71D0D-240C-43D8-9EFD-674A5D396111}" srcId="{614CBC9A-C964-460A-B547-AE6386B41BB1}" destId="{BE917EE2-4AA4-44C8-B933-3A2C90173D6F}" srcOrd="2" destOrd="0" parTransId="{736AE233-EE0A-4313-812C-5C930FFF4A28}" sibTransId="{CD301B43-6988-47F8-8D19-BF5678EC4CD2}"/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D54AA613-0B63-4BC0-8355-2599D2E42C3B}" type="presOf" srcId="{81ABAAD8-5B51-427E-B4F6-EC75667D4B41}" destId="{391C311B-5817-4D24-93E5-3B6B7303AFC2}" srcOrd="0" destOrd="4" presId="urn:microsoft.com/office/officeart/2009/3/layout/IncreasingArrowsProcess"/>
    <dgm:cxn modelId="{6A4B6928-53FC-4634-AD5D-B88E46C323AD}" srcId="{614CBC9A-C964-460A-B547-AE6386B41BB1}" destId="{81ABAAD8-5B51-427E-B4F6-EC75667D4B41}" srcOrd="4" destOrd="0" parTransId="{84E5A599-A486-450A-BCB8-318B06A835F0}" sibTransId="{B9650AE1-FCBA-47FA-9C6A-0AE5A37253B9}"/>
    <dgm:cxn modelId="{5D70E22F-DC0E-49B2-9718-88F069EE7681}" type="presOf" srcId="{2B229462-6FDE-4602-B19D-273F432384BA}" destId="{AEA96FF1-7FAC-4852-8114-19A2C762976D}" srcOrd="0" destOrd="1" presId="urn:microsoft.com/office/officeart/2009/3/layout/IncreasingArrowsProcess"/>
    <dgm:cxn modelId="{AF2D0D32-150C-4CA4-A987-12F09095AE87}" type="presOf" srcId="{BE917EE2-4AA4-44C8-B933-3A2C90173D6F}" destId="{391C311B-5817-4D24-93E5-3B6B7303AFC2}" srcOrd="0" destOrd="2" presId="urn:microsoft.com/office/officeart/2009/3/layout/IncreasingArrowsProcess"/>
    <dgm:cxn modelId="{79E81132-B572-4BDA-B7E8-198F8BF0CC30}" srcId="{614CBC9A-C964-460A-B547-AE6386B41BB1}" destId="{10B219BD-DB99-4184-BFC8-C4BDCAC00890}" srcOrd="3" destOrd="0" parTransId="{B9306EF0-452D-427D-A2A8-F48F44A12790}" sibTransId="{3EDA9705-E240-424E-A187-14C3F4B44D34}"/>
    <dgm:cxn modelId="{14118338-4E58-4DE2-A144-3F3640680343}" srcId="{817B7304-84A2-400C-A8F4-041B4C6A5EEE}" destId="{1EB7B899-BA7A-462E-877B-46228500D6D7}" srcOrd="1" destOrd="0" parTransId="{B965D273-7056-4CD5-BC15-82A71BD58DF3}" sibTransId="{FC63E789-1362-4CAF-9D76-EEEE9C90DE91}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6CF05365-4674-457A-ABC1-F64F279AF203}" type="presOf" srcId="{70902D55-8ABC-4A68-9FD2-FF63191D0A49}" destId="{9A0EE0E3-C6E9-45FC-8971-59E2D1D1CC36}" srcOrd="0" destOrd="2" presId="urn:microsoft.com/office/officeart/2009/3/layout/IncreasingArrowsProcess"/>
    <dgm:cxn modelId="{1EA81E47-F2E5-4B9C-B954-58EB666F5947}" srcId="{817B7304-84A2-400C-A8F4-041B4C6A5EEE}" destId="{B27CD8EB-5D44-4403-B330-DBC1F9092FED}" srcOrd="4" destOrd="0" parTransId="{C779531C-A48C-4EE0-851E-A0E78F5B0CE1}" sibTransId="{A3FC83AF-A38C-44CC-A6EB-C49AE8C9A455}"/>
    <dgm:cxn modelId="{2B11F64B-B37A-4C51-B7E2-E7B8F10E766B}" srcId="{EF3FBCD1-744A-447C-8E9E-7C8C7D4F9D0E}" destId="{2B229462-6FDE-4602-B19D-273F432384BA}" srcOrd="1" destOrd="0" parTransId="{D98E1F31-3213-402A-8FAB-2614FAF9CAB1}" sibTransId="{E3154632-741C-4BE0-8274-8585C25739EC}"/>
    <dgm:cxn modelId="{6C005170-296E-4D1D-8F18-67DDB4D953D0}" type="presOf" srcId="{8CAB6ACE-A3BB-4ACA-8A8E-AF11F879EA50}" destId="{391C311B-5817-4D24-93E5-3B6B7303AFC2}" srcOrd="0" destOrd="5" presId="urn:microsoft.com/office/officeart/2009/3/layout/IncreasingArrowsProcess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90260578-80E1-448D-9B79-631F4839E294}" srcId="{81ABAAD8-5B51-427E-B4F6-EC75667D4B41}" destId="{8CAB6ACE-A3BB-4ACA-8A8E-AF11F879EA50}" srcOrd="0" destOrd="0" parTransId="{4B676032-CC24-4564-99AD-B7BC2CD10A7B}" sibTransId="{6ECDE4BF-825B-4AA0-A670-E5B1AB11C48B}"/>
    <dgm:cxn modelId="{4B2A8179-6241-4122-8EE6-094020CB468D}" type="presOf" srcId="{0809C6AD-3F18-4A16-9DAF-5D95FE046A9F}" destId="{9A0EE0E3-C6E9-45FC-8971-59E2D1D1CC36}" srcOrd="0" destOrd="3" presId="urn:microsoft.com/office/officeart/2009/3/layout/IncreasingArrowsProcess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67BE5AB3-19B5-BA43-8CC4-E70F75A9E5A9}" srcId="{614CBC9A-C964-460A-B547-AE6386B41BB1}" destId="{39611AFF-57D0-EF47-A15E-573A016FD83B}" srcOrd="1" destOrd="0" parTransId="{2B382A03-F560-2043-869F-AFBB855DF275}" sibTransId="{92255977-A541-8540-BB41-9B20AC0D0487}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9C029EC9-E40E-604F-8294-52404A494AAC}" type="presOf" srcId="{39611AFF-57D0-EF47-A15E-573A016FD83B}" destId="{391C311B-5817-4D24-93E5-3B6B7303AFC2}" srcOrd="0" destOrd="1" presId="urn:microsoft.com/office/officeart/2009/3/layout/IncreasingArrowsProcess"/>
    <dgm:cxn modelId="{13F182CE-1669-458B-A960-4328DCB927F3}" type="presOf" srcId="{B27CD8EB-5D44-4403-B330-DBC1F9092FED}" destId="{9A0EE0E3-C6E9-45FC-8971-59E2D1D1CC36}" srcOrd="0" destOrd="4" presId="urn:microsoft.com/office/officeart/2009/3/layout/IncreasingArrowsProcess"/>
    <dgm:cxn modelId="{C4AAF7D0-8DC7-464C-9597-A111DF5F0959}" type="presOf" srcId="{3047B15A-BA32-450F-8A51-2040DABC13BA}" destId="{AEA96FF1-7FAC-4852-8114-19A2C762976D}" srcOrd="0" destOrd="2" presId="urn:microsoft.com/office/officeart/2009/3/layout/IncreasingArrowsProcess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54F1ACD6-CD2B-4787-9614-7F455801E6A7}" srcId="{817B7304-84A2-400C-A8F4-041B4C6A5EEE}" destId="{0809C6AD-3F18-4A16-9DAF-5D95FE046A9F}" srcOrd="3" destOrd="0" parTransId="{FDFED660-C703-45A3-ADE1-60F2963AD9E8}" sibTransId="{429D3696-8B16-4E3F-A76D-EA1B363A2C88}"/>
    <dgm:cxn modelId="{03AC54E0-B1AF-494E-82B7-38D46186A0C2}" type="presOf" srcId="{10B219BD-DB99-4184-BFC8-C4BDCAC00890}" destId="{391C311B-5817-4D24-93E5-3B6B7303AFC2}" srcOrd="0" destOrd="3" presId="urn:microsoft.com/office/officeart/2009/3/layout/IncreasingArrowsProcess"/>
    <dgm:cxn modelId="{6C2CD6E3-9FA9-4BDC-A485-B73CF0D24FFF}" srcId="{817B7304-84A2-400C-A8F4-041B4C6A5EEE}" destId="{70902D55-8ABC-4A68-9FD2-FF63191D0A49}" srcOrd="2" destOrd="0" parTransId="{A9752197-C239-4D34-AF39-5190F8BDA3E3}" sibTransId="{0C44CCFB-D985-4964-9169-93FA8088BFD9}"/>
    <dgm:cxn modelId="{1F286CF4-AAE5-4C04-B921-1CEC2643237C}" srcId="{EF3FBCD1-744A-447C-8E9E-7C8C7D4F9D0E}" destId="{3047B15A-BA32-450F-8A51-2040DABC13BA}" srcOrd="2" destOrd="0" parTransId="{73E9038D-9222-486F-9C61-85B4AED35776}" sibTransId="{01D3486A-4020-4617-BCD6-1569DB7537D2}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Established members involvement in Workforce project with the SBHS sub-group.</a:t>
          </a:r>
        </a:p>
        <a:p>
          <a:endParaRPr lang="en-U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Growing membership and building an increased sense of connection and community. Target of 150 members.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Increased participation of members in Youth Heath direction and mahi.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With increased membership SYPHANZ is a true representative of the Youth Health workforce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As a membership organisation SYHPANZ is influential and intentional in the specialty of Youth Health.</a:t>
          </a:r>
        </a:p>
        <a:p>
          <a:r>
            <a:rPr lang="en-GB" sz="1200" b="0" dirty="0">
              <a:latin typeface="Segoe UI" panose="020B0502040204020203" pitchFamily="34" charset="0"/>
              <a:cs typeface="Segoe UI" panose="020B0502040204020203" pitchFamily="34" charset="0"/>
            </a:rPr>
            <a:t>A growing Youth leadership voice of tomorrow</a:t>
          </a:r>
        </a:p>
        <a:p>
          <a:r>
            <a:rPr lang="en-GB" sz="1200" b="0" dirty="0">
              <a:latin typeface="Segoe UI" panose="020B0502040204020203" pitchFamily="34" charset="0"/>
              <a:cs typeface="Segoe UI" panose="020B0502040204020203" pitchFamily="34" charset="0"/>
            </a:rPr>
            <a:t>Enhanced leadership opportunities in Youth Health.</a:t>
          </a:r>
          <a:endParaRPr lang="en-US" sz="12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3047B15A-BA32-450F-8A51-2040DABC13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8CAB6ACE-A3BB-4ACA-8A8E-AF11F879EA5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B676032-CC24-4564-99AD-B7BC2CD10A7B}" type="parTrans" cxnId="{90260578-80E1-448D-9B79-631F4839E294}">
      <dgm:prSet/>
      <dgm:spPr/>
      <dgm:t>
        <a:bodyPr/>
        <a:lstStyle/>
        <a:p>
          <a:endParaRPr lang="en-NZ"/>
        </a:p>
      </dgm:t>
    </dgm:pt>
    <dgm:pt modelId="{6ECDE4BF-825B-4AA0-A670-E5B1AB11C48B}" type="sibTrans" cxnId="{90260578-80E1-448D-9B79-631F4839E294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81ABAAD8-5B51-427E-B4F6-EC75667D4B41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4E5A599-A486-450A-BCB8-318B06A835F0}" type="parTrans" cxnId="{6A4B6928-53FC-4634-AD5D-B88E46C323AD}">
      <dgm:prSet/>
      <dgm:spPr/>
      <dgm:t>
        <a:bodyPr/>
        <a:lstStyle/>
        <a:p>
          <a:endParaRPr lang="en-NZ"/>
        </a:p>
      </dgm:t>
    </dgm:pt>
    <dgm:pt modelId="{B9650AE1-FCBA-47FA-9C6A-0AE5A37253B9}" type="sibTrans" cxnId="{6A4B6928-53FC-4634-AD5D-B88E46C323AD}">
      <dgm:prSet/>
      <dgm:spPr/>
      <dgm:t>
        <a:bodyPr/>
        <a:lstStyle/>
        <a:p>
          <a:endParaRPr lang="en-NZ"/>
        </a:p>
      </dgm:t>
    </dgm:pt>
    <dgm:pt modelId="{0809C6AD-3F18-4A16-9DAF-5D95FE046A9F}">
      <dgm:prSet custT="1"/>
      <dgm:spPr/>
      <dgm:t>
        <a:bodyPr/>
        <a:lstStyle/>
        <a:p>
          <a:endParaRPr lang="en-NZ" sz="1400" dirty="0"/>
        </a:p>
      </dgm:t>
    </dgm:pt>
    <dgm:pt modelId="{FDFED660-C703-45A3-ADE1-60F2963AD9E8}" type="parTrans" cxnId="{54F1ACD6-CD2B-4787-9614-7F455801E6A7}">
      <dgm:prSet/>
      <dgm:spPr/>
      <dgm:t>
        <a:bodyPr/>
        <a:lstStyle/>
        <a:p>
          <a:endParaRPr lang="en-NZ"/>
        </a:p>
      </dgm:t>
    </dgm:pt>
    <dgm:pt modelId="{429D3696-8B16-4E3F-A76D-EA1B363A2C88}" type="sibTrans" cxnId="{54F1ACD6-CD2B-4787-9614-7F455801E6A7}">
      <dgm:prSet/>
      <dgm:spPr/>
      <dgm:t>
        <a:bodyPr/>
        <a:lstStyle/>
        <a:p>
          <a:endParaRPr lang="en-NZ"/>
        </a:p>
      </dgm:t>
    </dgm:pt>
    <dgm:pt modelId="{70902D55-8ABC-4A68-9FD2-FF63191D0A49}">
      <dgm:prSet custT="1"/>
      <dgm:spPr/>
      <dgm:t>
        <a:bodyPr/>
        <a:lstStyle/>
        <a:p>
          <a:endParaRPr lang="en-NZ" sz="1400" dirty="0"/>
        </a:p>
      </dgm:t>
    </dgm:pt>
    <dgm:pt modelId="{A9752197-C239-4D34-AF39-5190F8BDA3E3}" type="parTrans" cxnId="{6C2CD6E3-9FA9-4BDC-A485-B73CF0D24FFF}">
      <dgm:prSet/>
      <dgm:spPr/>
      <dgm:t>
        <a:bodyPr/>
        <a:lstStyle/>
        <a:p>
          <a:endParaRPr lang="en-NZ"/>
        </a:p>
      </dgm:t>
    </dgm:pt>
    <dgm:pt modelId="{0C44CCFB-D985-4964-9169-93FA8088BFD9}" type="sibTrans" cxnId="{6C2CD6E3-9FA9-4BDC-A485-B73CF0D24FFF}">
      <dgm:prSet/>
      <dgm:spPr/>
      <dgm:t>
        <a:bodyPr/>
        <a:lstStyle/>
        <a:p>
          <a:endParaRPr lang="en-NZ"/>
        </a:p>
      </dgm:t>
    </dgm:pt>
    <dgm:pt modelId="{2B229462-6FDE-4602-B19D-273F432384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8E1F31-3213-402A-8FAB-2614FAF9CAB1}" type="parTrans" cxnId="{2B11F64B-B37A-4C51-B7E2-E7B8F10E766B}">
      <dgm:prSet/>
      <dgm:spPr/>
      <dgm:t>
        <a:bodyPr/>
        <a:lstStyle/>
        <a:p>
          <a:endParaRPr lang="en-NZ"/>
        </a:p>
      </dgm:t>
    </dgm:pt>
    <dgm:pt modelId="{E3154632-741C-4BE0-8274-8585C25739EC}" type="sibTrans" cxnId="{2B11F64B-B37A-4C51-B7E2-E7B8F10E766B}">
      <dgm:prSet/>
      <dgm:spPr/>
      <dgm:t>
        <a:bodyPr/>
        <a:lstStyle/>
        <a:p>
          <a:endParaRPr lang="en-NZ"/>
        </a:p>
      </dgm:t>
    </dgm:pt>
    <dgm:pt modelId="{10B219BD-DB99-4184-BFC8-C4BDCAC00890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306EF0-452D-427D-A2A8-F48F44A12790}" type="parTrans" cxnId="{79E81132-B572-4BDA-B7E8-198F8BF0CC30}">
      <dgm:prSet/>
      <dgm:spPr/>
      <dgm:t>
        <a:bodyPr/>
        <a:lstStyle/>
        <a:p>
          <a:endParaRPr lang="en-NZ"/>
        </a:p>
      </dgm:t>
    </dgm:pt>
    <dgm:pt modelId="{3EDA9705-E240-424E-A187-14C3F4B44D34}" type="sibTrans" cxnId="{79E81132-B572-4BDA-B7E8-198F8BF0CC30}">
      <dgm:prSet/>
      <dgm:spPr/>
      <dgm:t>
        <a:bodyPr/>
        <a:lstStyle/>
        <a:p>
          <a:endParaRPr lang="en-NZ"/>
        </a:p>
      </dgm:t>
    </dgm:pt>
    <dgm:pt modelId="{1EB7B899-BA7A-462E-877B-46228500D6D7}">
      <dgm:prSet custT="1"/>
      <dgm:spPr/>
      <dgm:t>
        <a:bodyPr/>
        <a:lstStyle/>
        <a:p>
          <a:endParaRPr lang="en-NZ" sz="1400" dirty="0"/>
        </a:p>
      </dgm:t>
    </dgm:pt>
    <dgm:pt modelId="{B965D273-7056-4CD5-BC15-82A71BD58DF3}" type="parTrans" cxnId="{14118338-4E58-4DE2-A144-3F3640680343}">
      <dgm:prSet/>
      <dgm:spPr/>
      <dgm:t>
        <a:bodyPr/>
        <a:lstStyle/>
        <a:p>
          <a:endParaRPr lang="en-NZ"/>
        </a:p>
      </dgm:t>
    </dgm:pt>
    <dgm:pt modelId="{FC63E789-1362-4CAF-9D76-EEEE9C90DE91}" type="sibTrans" cxnId="{14118338-4E58-4DE2-A144-3F3640680343}">
      <dgm:prSet/>
      <dgm:spPr/>
      <dgm:t>
        <a:bodyPr/>
        <a:lstStyle/>
        <a:p>
          <a:endParaRPr lang="en-NZ"/>
        </a:p>
      </dgm:t>
    </dgm:pt>
    <dgm:pt modelId="{C3A4A347-BE3C-453C-B2AE-CD381817ADE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3A05607-97A1-4265-9CFF-8A90F30064FB}" type="parTrans" cxnId="{7B7A341E-561D-4DD7-AA8E-95F513E7D3CF}">
      <dgm:prSet/>
      <dgm:spPr/>
      <dgm:t>
        <a:bodyPr/>
        <a:lstStyle/>
        <a:p>
          <a:endParaRPr lang="en-NZ"/>
        </a:p>
      </dgm:t>
    </dgm:pt>
    <dgm:pt modelId="{34DBF8EB-B09A-4307-9838-51F89E1B0ABA}" type="sibTrans" cxnId="{7B7A341E-561D-4DD7-AA8E-95F513E7D3CF}">
      <dgm:prSet/>
      <dgm:spPr/>
      <dgm:t>
        <a:bodyPr/>
        <a:lstStyle/>
        <a:p>
          <a:endParaRPr lang="en-NZ"/>
        </a:p>
      </dgm:t>
    </dgm:pt>
    <dgm:pt modelId="{8FE2299F-0420-4DE1-953A-9B6C21AEBC0A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Established sub-committee involving Executive and Members to continue to strengthen the organisation.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687FBA-4AD0-4869-92DE-18375983F80C}" type="parTrans" cxnId="{0B41A990-C409-46E7-BBB4-30B3D041EF15}">
      <dgm:prSet/>
      <dgm:spPr/>
      <dgm:t>
        <a:bodyPr/>
        <a:lstStyle/>
        <a:p>
          <a:endParaRPr lang="en-NZ"/>
        </a:p>
      </dgm:t>
    </dgm:pt>
    <dgm:pt modelId="{CB08C322-186E-4512-AADD-12DBF1A318F1}" type="sibTrans" cxnId="{0B41A990-C409-46E7-BBB4-30B3D041EF15}">
      <dgm:prSet/>
      <dgm:spPr/>
      <dgm:t>
        <a:bodyPr/>
        <a:lstStyle/>
        <a:p>
          <a:endParaRPr lang="en-NZ"/>
        </a:p>
      </dgm:t>
    </dgm:pt>
    <dgm:pt modelId="{1BE3B038-0A61-4820-83FA-7B6C3FFCDB3C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753F2C3-BAC3-472B-BD7B-4FAFDAA0E6BF}" type="parTrans" cxnId="{147DAFA0-79C1-46A8-923A-D461445DA75E}">
      <dgm:prSet/>
      <dgm:spPr/>
      <dgm:t>
        <a:bodyPr/>
        <a:lstStyle/>
        <a:p>
          <a:endParaRPr lang="en-NZ"/>
        </a:p>
      </dgm:t>
    </dgm:pt>
    <dgm:pt modelId="{9234A91F-3695-487E-BCDD-C2F11C65AA99}" type="sibTrans" cxnId="{147DAFA0-79C1-46A8-923A-D461445DA75E}">
      <dgm:prSet/>
      <dgm:spPr/>
      <dgm:t>
        <a:bodyPr/>
        <a:lstStyle/>
        <a:p>
          <a:endParaRPr lang="en-NZ"/>
        </a:p>
      </dgm:t>
    </dgm:pt>
    <dgm:pt modelId="{1D573E79-F531-4490-9837-D6940F741F2C}">
      <dgm:prSet custT="1"/>
      <dgm:spPr/>
      <dgm:t>
        <a:bodyPr/>
        <a:lstStyle/>
        <a:p>
          <a:endParaRPr lang="en-NZ" sz="1400" dirty="0"/>
        </a:p>
      </dgm:t>
    </dgm:pt>
    <dgm:pt modelId="{9B5CF1A2-FA50-4004-B7EC-695A8F2E51EE}" type="parTrans" cxnId="{84620854-C733-486C-AFDA-1CA7E8C0A339}">
      <dgm:prSet/>
      <dgm:spPr/>
      <dgm:t>
        <a:bodyPr/>
        <a:lstStyle/>
        <a:p>
          <a:endParaRPr lang="en-NZ"/>
        </a:p>
      </dgm:t>
    </dgm:pt>
    <dgm:pt modelId="{52F02622-E020-4B00-80FD-FE9BA334DE03}" type="sibTrans" cxnId="{84620854-C733-486C-AFDA-1CA7E8C0A339}">
      <dgm:prSet/>
      <dgm:spPr/>
      <dgm:t>
        <a:bodyPr/>
        <a:lstStyle/>
        <a:p>
          <a:endParaRPr lang="en-NZ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33984" custLinFactNeighborX="110" custLinFactNeighborY="16064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46553" custLinFactNeighborX="-870" custLinFactNeighborY="20840">
        <dgm:presLayoutVars>
          <dgm:chMax val="0"/>
          <dgm:chPref val="0"/>
          <dgm:bulletEnabled val="1"/>
        </dgm:presLayoutVars>
      </dgm:prSet>
      <dgm:spPr/>
    </dgm:pt>
  </dgm:ptLst>
  <dgm:cxnLst>
    <dgm:cxn modelId="{65983A0B-DDBF-4C19-A5B8-367D418C1100}" type="presOf" srcId="{1EB7B899-BA7A-462E-877B-46228500D6D7}" destId="{9A0EE0E3-C6E9-45FC-8971-59E2D1D1CC36}" srcOrd="0" destOrd="2" presId="urn:microsoft.com/office/officeart/2009/3/layout/IncreasingArrowsProcess"/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D54AA613-0B63-4BC0-8355-2599D2E42C3B}" type="presOf" srcId="{81ABAAD8-5B51-427E-B4F6-EC75667D4B41}" destId="{391C311B-5817-4D24-93E5-3B6B7303AFC2}" srcOrd="0" destOrd="4" presId="urn:microsoft.com/office/officeart/2009/3/layout/IncreasingArrowsProcess"/>
    <dgm:cxn modelId="{8385651B-E800-4B2F-A9F7-3252BC3F04AD}" type="presOf" srcId="{1D573E79-F531-4490-9837-D6940F741F2C}" destId="{9A0EE0E3-C6E9-45FC-8971-59E2D1D1CC36}" srcOrd="0" destOrd="1" presId="urn:microsoft.com/office/officeart/2009/3/layout/IncreasingArrowsProcess"/>
    <dgm:cxn modelId="{7B7A341E-561D-4DD7-AA8E-95F513E7D3CF}" srcId="{EF3FBCD1-744A-447C-8E9E-7C8C7D4F9D0E}" destId="{C3A4A347-BE3C-453C-B2AE-CD381817ADEA}" srcOrd="1" destOrd="0" parTransId="{C3A05607-97A1-4265-9CFF-8A90F30064FB}" sibTransId="{34DBF8EB-B09A-4307-9838-51F89E1B0ABA}"/>
    <dgm:cxn modelId="{6A4B6928-53FC-4634-AD5D-B88E46C323AD}" srcId="{614CBC9A-C964-460A-B547-AE6386B41BB1}" destId="{81ABAAD8-5B51-427E-B4F6-EC75667D4B41}" srcOrd="4" destOrd="0" parTransId="{84E5A599-A486-450A-BCB8-318B06A835F0}" sibTransId="{B9650AE1-FCBA-47FA-9C6A-0AE5A37253B9}"/>
    <dgm:cxn modelId="{5D70E22F-DC0E-49B2-9718-88F069EE7681}" type="presOf" srcId="{2B229462-6FDE-4602-B19D-273F432384BA}" destId="{AEA96FF1-7FAC-4852-8114-19A2C762976D}" srcOrd="0" destOrd="2" presId="urn:microsoft.com/office/officeart/2009/3/layout/IncreasingArrowsProcess"/>
    <dgm:cxn modelId="{79E81132-B572-4BDA-B7E8-198F8BF0CC30}" srcId="{614CBC9A-C964-460A-B547-AE6386B41BB1}" destId="{10B219BD-DB99-4184-BFC8-C4BDCAC00890}" srcOrd="3" destOrd="0" parTransId="{B9306EF0-452D-427D-A2A8-F48F44A12790}" sibTransId="{3EDA9705-E240-424E-A187-14C3F4B44D34}"/>
    <dgm:cxn modelId="{14118338-4E58-4DE2-A144-3F3640680343}" srcId="{817B7304-84A2-400C-A8F4-041B4C6A5EEE}" destId="{1EB7B899-BA7A-462E-877B-46228500D6D7}" srcOrd="2" destOrd="0" parTransId="{B965D273-7056-4CD5-BC15-82A71BD58DF3}" sibTransId="{FC63E789-1362-4CAF-9D76-EEEE9C90DE91}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6CF05365-4674-457A-ABC1-F64F279AF203}" type="presOf" srcId="{70902D55-8ABC-4A68-9FD2-FF63191D0A49}" destId="{9A0EE0E3-C6E9-45FC-8971-59E2D1D1CC36}" srcOrd="0" destOrd="3" presId="urn:microsoft.com/office/officeart/2009/3/layout/IncreasingArrowsProcess"/>
    <dgm:cxn modelId="{1EA81E47-F2E5-4B9C-B954-58EB666F5947}" srcId="{817B7304-84A2-400C-A8F4-041B4C6A5EEE}" destId="{B27CD8EB-5D44-4403-B330-DBC1F9092FED}" srcOrd="5" destOrd="0" parTransId="{C779531C-A48C-4EE0-851E-A0E78F5B0CE1}" sibTransId="{A3FC83AF-A38C-44CC-A6EB-C49AE8C9A455}"/>
    <dgm:cxn modelId="{2B11F64B-B37A-4C51-B7E2-E7B8F10E766B}" srcId="{EF3FBCD1-744A-447C-8E9E-7C8C7D4F9D0E}" destId="{2B229462-6FDE-4602-B19D-273F432384BA}" srcOrd="2" destOrd="0" parTransId="{D98E1F31-3213-402A-8FAB-2614FAF9CAB1}" sibTransId="{E3154632-741C-4BE0-8274-8585C25739EC}"/>
    <dgm:cxn modelId="{6C005170-296E-4D1D-8F18-67DDB4D953D0}" type="presOf" srcId="{8CAB6ACE-A3BB-4ACA-8A8E-AF11F879EA50}" destId="{391C311B-5817-4D24-93E5-3B6B7303AFC2}" srcOrd="0" destOrd="5" presId="urn:microsoft.com/office/officeart/2009/3/layout/IncreasingArrowsProcess"/>
    <dgm:cxn modelId="{84620854-C733-486C-AFDA-1CA7E8C0A339}" srcId="{817B7304-84A2-400C-A8F4-041B4C6A5EEE}" destId="{1D573E79-F531-4490-9837-D6940F741F2C}" srcOrd="1" destOrd="0" parTransId="{9B5CF1A2-FA50-4004-B7EC-695A8F2E51EE}" sibTransId="{52F02622-E020-4B00-80FD-FE9BA334DE03}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90260578-80E1-448D-9B79-631F4839E294}" srcId="{81ABAAD8-5B51-427E-B4F6-EC75667D4B41}" destId="{8CAB6ACE-A3BB-4ACA-8A8E-AF11F879EA50}" srcOrd="0" destOrd="0" parTransId="{4B676032-CC24-4564-99AD-B7BC2CD10A7B}" sibTransId="{6ECDE4BF-825B-4AA0-A670-E5B1AB11C48B}"/>
    <dgm:cxn modelId="{4B2A8179-6241-4122-8EE6-094020CB468D}" type="presOf" srcId="{0809C6AD-3F18-4A16-9DAF-5D95FE046A9F}" destId="{9A0EE0E3-C6E9-45FC-8971-59E2D1D1CC36}" srcOrd="0" destOrd="4" presId="urn:microsoft.com/office/officeart/2009/3/layout/IncreasingArrowsProcess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0B41A990-C409-46E7-BBB4-30B3D041EF15}" srcId="{614CBC9A-C964-460A-B547-AE6386B41BB1}" destId="{8FE2299F-0420-4DE1-953A-9B6C21AEBC0A}" srcOrd="1" destOrd="0" parTransId="{BD687FBA-4AD0-4869-92DE-18375983F80C}" sibTransId="{CB08C322-186E-4512-AADD-12DBF1A318F1}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147DAFA0-79C1-46A8-923A-D461445DA75E}" srcId="{614CBC9A-C964-460A-B547-AE6386B41BB1}" destId="{1BE3B038-0A61-4820-83FA-7B6C3FFCDB3C}" srcOrd="2" destOrd="0" parTransId="{2753F2C3-BAC3-472B-BD7B-4FAFDAA0E6BF}" sibTransId="{9234A91F-3695-487E-BCDD-C2F11C65AA99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713E26B5-5BB2-4D74-A88E-52F66AC83A33}" type="presOf" srcId="{1BE3B038-0A61-4820-83FA-7B6C3FFCDB3C}" destId="{391C311B-5817-4D24-93E5-3B6B7303AFC2}" srcOrd="0" destOrd="2" presId="urn:microsoft.com/office/officeart/2009/3/layout/IncreasingArrowsProcess"/>
    <dgm:cxn modelId="{0C8706BF-B38F-4E5A-BF6F-47D2C9638168}" type="presOf" srcId="{8FE2299F-0420-4DE1-953A-9B6C21AEBC0A}" destId="{391C311B-5817-4D24-93E5-3B6B7303AFC2}" srcOrd="0" destOrd="1" presId="urn:microsoft.com/office/officeart/2009/3/layout/IncreasingArrowsProcess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13F182CE-1669-458B-A960-4328DCB927F3}" type="presOf" srcId="{B27CD8EB-5D44-4403-B330-DBC1F9092FED}" destId="{9A0EE0E3-C6E9-45FC-8971-59E2D1D1CC36}" srcOrd="0" destOrd="5" presId="urn:microsoft.com/office/officeart/2009/3/layout/IncreasingArrowsProcess"/>
    <dgm:cxn modelId="{C4AAF7D0-8DC7-464C-9597-A111DF5F0959}" type="presOf" srcId="{3047B15A-BA32-450F-8A51-2040DABC13BA}" destId="{AEA96FF1-7FAC-4852-8114-19A2C762976D}" srcOrd="0" destOrd="3" presId="urn:microsoft.com/office/officeart/2009/3/layout/IncreasingArrowsProcess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54F1ACD6-CD2B-4787-9614-7F455801E6A7}" srcId="{817B7304-84A2-400C-A8F4-041B4C6A5EEE}" destId="{0809C6AD-3F18-4A16-9DAF-5D95FE046A9F}" srcOrd="4" destOrd="0" parTransId="{FDFED660-C703-45A3-ADE1-60F2963AD9E8}" sibTransId="{429D3696-8B16-4E3F-A76D-EA1B363A2C88}"/>
    <dgm:cxn modelId="{0718D4DB-A036-41D2-BBA3-4384964A75EB}" type="presOf" srcId="{C3A4A347-BE3C-453C-B2AE-CD381817ADEA}" destId="{AEA96FF1-7FAC-4852-8114-19A2C762976D}" srcOrd="0" destOrd="1" presId="urn:microsoft.com/office/officeart/2009/3/layout/IncreasingArrowsProcess"/>
    <dgm:cxn modelId="{03AC54E0-B1AF-494E-82B7-38D46186A0C2}" type="presOf" srcId="{10B219BD-DB99-4184-BFC8-C4BDCAC00890}" destId="{391C311B-5817-4D24-93E5-3B6B7303AFC2}" srcOrd="0" destOrd="3" presId="urn:microsoft.com/office/officeart/2009/3/layout/IncreasingArrowsProcess"/>
    <dgm:cxn modelId="{6C2CD6E3-9FA9-4BDC-A485-B73CF0D24FFF}" srcId="{817B7304-84A2-400C-A8F4-041B4C6A5EEE}" destId="{70902D55-8ABC-4A68-9FD2-FF63191D0A49}" srcOrd="3" destOrd="0" parTransId="{A9752197-C239-4D34-AF39-5190F8BDA3E3}" sibTransId="{0C44CCFB-D985-4964-9169-93FA8088BFD9}"/>
    <dgm:cxn modelId="{1F286CF4-AAE5-4C04-B921-1CEC2643237C}" srcId="{EF3FBCD1-744A-447C-8E9E-7C8C7D4F9D0E}" destId="{3047B15A-BA32-450F-8A51-2040DABC13BA}" srcOrd="3" destOrd="0" parTransId="{73E9038D-9222-486F-9C61-85B4AED35776}" sibTransId="{01D3486A-4020-4617-BCD6-1569DB7537D2}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A5BC0E-C718-4943-BCB3-025DFF3C6B0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BCD1-744A-447C-8E9E-7C8C7D4F9D0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gm:t>
    </dgm:pt>
    <dgm:pt modelId="{69826359-0B9A-41D9-96DC-BB89BF1DF6CB}" type="parTrans" cxnId="{06B10840-B6E0-4B85-A698-A97CAD090DA1}">
      <dgm:prSet/>
      <dgm:spPr/>
      <dgm:t>
        <a:bodyPr/>
        <a:lstStyle/>
        <a:p>
          <a:endParaRPr lang="en-US"/>
        </a:p>
      </dgm:t>
    </dgm:pt>
    <dgm:pt modelId="{CF94F5E4-CAF6-420F-B754-41122D08D47F}" type="sibTrans" cxnId="{06B10840-B6E0-4B85-A698-A97CAD090DA1}">
      <dgm:prSet/>
      <dgm:spPr/>
      <dgm:t>
        <a:bodyPr/>
        <a:lstStyle/>
        <a:p>
          <a:endParaRPr lang="en-US"/>
        </a:p>
      </dgm:t>
    </dgm:pt>
    <dgm:pt modelId="{10BD747B-9437-46DB-AC60-4FCA916645CF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Increased scope of governance – open to non-clinical.</a:t>
          </a:r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Organisational structure developed.</a:t>
          </a:r>
        </a:p>
      </dgm:t>
    </dgm:pt>
    <dgm:pt modelId="{17853F60-9EC5-4112-A301-52B81ACA1A9C}" type="parTrans" cxnId="{749BF53F-088D-45EA-B8E2-D71BCC6CF166}">
      <dgm:prSet/>
      <dgm:spPr/>
      <dgm:t>
        <a:bodyPr/>
        <a:lstStyle/>
        <a:p>
          <a:endParaRPr lang="en-US"/>
        </a:p>
      </dgm:t>
    </dgm:pt>
    <dgm:pt modelId="{C688BD6B-11B9-4137-9FF7-0647399BF8EE}" type="sibTrans" cxnId="{749BF53F-088D-45EA-B8E2-D71BCC6CF166}">
      <dgm:prSet/>
      <dgm:spPr/>
      <dgm:t>
        <a:bodyPr/>
        <a:lstStyle/>
        <a:p>
          <a:endParaRPr lang="en-US"/>
        </a:p>
      </dgm:t>
    </dgm:pt>
    <dgm:pt modelId="{614CBC9A-C964-460A-B547-AE6386B41BB1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gm:t>
    </dgm:pt>
    <dgm:pt modelId="{74EC4E77-22F7-479C-AE0C-675643314203}" type="parTrans" cxnId="{AA720EA9-BC5E-48C7-B187-0BD31BC25A86}">
      <dgm:prSet/>
      <dgm:spPr/>
      <dgm:t>
        <a:bodyPr/>
        <a:lstStyle/>
        <a:p>
          <a:endParaRPr lang="en-US"/>
        </a:p>
      </dgm:t>
    </dgm:pt>
    <dgm:pt modelId="{57EDB648-A665-4F6A-8AB0-5D8836B216CE}" type="sibTrans" cxnId="{AA720EA9-BC5E-48C7-B187-0BD31BC25A86}">
      <dgm:prSet/>
      <dgm:spPr/>
      <dgm:t>
        <a:bodyPr/>
        <a:lstStyle/>
        <a:p>
          <a:endParaRPr lang="en-US"/>
        </a:p>
      </dgm:t>
    </dgm:pt>
    <dgm:pt modelId="{55E4B1FF-FA12-4E60-A912-440F09621E18}">
      <dgm:prSet custT="1"/>
      <dgm:spPr/>
      <dgm:t>
        <a:bodyPr/>
        <a:lstStyle/>
        <a:p>
          <a:pPr marL="0" marR="0" lvl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Policies &amp; procedures and delegations enable SYHPANZ to function effectively.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On-going governance training- Financial planning, health &amp; Safety, Staff wellbeing. 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latin typeface="Segoe UI" panose="020B0502040204020203" pitchFamily="34" charset="0"/>
              <a:cs typeface="Segoe UI" panose="020B0502040204020203" pitchFamily="34" charset="0"/>
            </a:rPr>
            <a:t>Strengthen existing relationships with funders.</a:t>
          </a:r>
          <a:endParaRPr lang="en-U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FC22E3-BA43-4919-BBB1-272AB1EFED96}" type="parTrans" cxnId="{054DDF7B-64CB-4D50-A765-91A518A18FAF}">
      <dgm:prSet/>
      <dgm:spPr/>
      <dgm:t>
        <a:bodyPr/>
        <a:lstStyle/>
        <a:p>
          <a:endParaRPr lang="en-US"/>
        </a:p>
      </dgm:t>
    </dgm:pt>
    <dgm:pt modelId="{5F7198D6-22D8-4076-958A-CE7C6528010E}" type="sibTrans" cxnId="{054DDF7B-64CB-4D50-A765-91A518A18FAF}">
      <dgm:prSet/>
      <dgm:spPr/>
      <dgm:t>
        <a:bodyPr/>
        <a:lstStyle/>
        <a:p>
          <a:endParaRPr lang="en-US"/>
        </a:p>
      </dgm:t>
    </dgm:pt>
    <dgm:pt modelId="{817B7304-84A2-400C-A8F4-041B4C6A5EEE}">
      <dgm:prSet custT="1"/>
      <dgm:spPr/>
      <dgm:t>
        <a:bodyPr/>
        <a:lstStyle/>
        <a:p>
          <a:r>
            <a:rPr lang="en-US" sz="20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gm:t>
    </dgm:pt>
    <dgm:pt modelId="{FD79549F-60BD-438E-9F5C-BECA44E08A20}" type="parTrans" cxnId="{0638BA9E-244B-4614-923A-50CDD22AAAA6}">
      <dgm:prSet/>
      <dgm:spPr/>
      <dgm:t>
        <a:bodyPr/>
        <a:lstStyle/>
        <a:p>
          <a:endParaRPr lang="en-US"/>
        </a:p>
      </dgm:t>
    </dgm:pt>
    <dgm:pt modelId="{8EFC3DA2-67E1-471E-BD4A-971267697509}" type="sibTrans" cxnId="{0638BA9E-244B-4614-923A-50CDD22AAAA6}">
      <dgm:prSet/>
      <dgm:spPr/>
      <dgm:t>
        <a:bodyPr/>
        <a:lstStyle/>
        <a:p>
          <a:endParaRPr lang="en-US"/>
        </a:p>
      </dgm:t>
    </dgm:pt>
    <dgm:pt modelId="{45FA5ABE-8CCE-424A-99C7-1F1AB699C968}">
      <dgm:prSet custT="1"/>
      <dgm:spPr/>
      <dgm:t>
        <a:bodyPr/>
        <a:lstStyle/>
        <a:p>
          <a:endParaRPr lang="en-GB" sz="1400" dirty="0"/>
        </a:p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A sustainable national body funded for Youth Health Leadership and membership activities.</a:t>
          </a:r>
        </a:p>
        <a:p>
          <a:endParaRPr lang="en-GB" sz="1200" b="1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US" sz="1200" b="0" dirty="0">
              <a:latin typeface="Segoe UI" panose="020B0502040204020203" pitchFamily="34" charset="0"/>
              <a:cs typeface="Segoe UI" panose="020B0502040204020203" pitchFamily="34" charset="0"/>
            </a:rPr>
            <a:t>SYHPANZ is a healthy organisation which is financially stable and committed to being a good employer</a:t>
          </a:r>
        </a:p>
      </dgm:t>
    </dgm:pt>
    <dgm:pt modelId="{75F435D6-04EC-40B2-956A-78687B600CDD}" type="parTrans" cxnId="{F28F089D-D418-4112-991F-A1063642BD6B}">
      <dgm:prSet/>
      <dgm:spPr/>
      <dgm:t>
        <a:bodyPr/>
        <a:lstStyle/>
        <a:p>
          <a:endParaRPr lang="en-US"/>
        </a:p>
      </dgm:t>
    </dgm:pt>
    <dgm:pt modelId="{C36AFE11-B6E3-470C-A1C5-D14A406F3AD7}" type="sibTrans" cxnId="{F28F089D-D418-4112-991F-A1063642BD6B}">
      <dgm:prSet/>
      <dgm:spPr/>
      <dgm:t>
        <a:bodyPr/>
        <a:lstStyle/>
        <a:p>
          <a:endParaRPr lang="en-US"/>
        </a:p>
      </dgm:t>
    </dgm:pt>
    <dgm:pt modelId="{3047B15A-BA32-450F-8A51-2040DABC13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E9038D-9222-486F-9C61-85B4AED35776}" type="parTrans" cxnId="{1F286CF4-AAE5-4C04-B921-1CEC2643237C}">
      <dgm:prSet/>
      <dgm:spPr/>
      <dgm:t>
        <a:bodyPr/>
        <a:lstStyle/>
        <a:p>
          <a:endParaRPr lang="en-NZ"/>
        </a:p>
      </dgm:t>
    </dgm:pt>
    <dgm:pt modelId="{01D3486A-4020-4617-BCD6-1569DB7537D2}" type="sibTrans" cxnId="{1F286CF4-AAE5-4C04-B921-1CEC2643237C}">
      <dgm:prSet/>
      <dgm:spPr/>
      <dgm:t>
        <a:bodyPr/>
        <a:lstStyle/>
        <a:p>
          <a:endParaRPr lang="en-NZ"/>
        </a:p>
      </dgm:t>
    </dgm:pt>
    <dgm:pt modelId="{B27CD8EB-5D44-4403-B330-DBC1F9092FED}">
      <dgm:prSet custT="1"/>
      <dgm:spPr/>
      <dgm:t>
        <a:bodyPr/>
        <a:lstStyle/>
        <a:p>
          <a:endParaRPr lang="en-NZ" sz="1400" dirty="0"/>
        </a:p>
      </dgm:t>
    </dgm:pt>
    <dgm:pt modelId="{C779531C-A48C-4EE0-851E-A0E78F5B0CE1}" type="parTrans" cxnId="{1EA81E47-F2E5-4B9C-B954-58EB666F5947}">
      <dgm:prSet/>
      <dgm:spPr/>
      <dgm:t>
        <a:bodyPr/>
        <a:lstStyle/>
        <a:p>
          <a:endParaRPr lang="en-NZ"/>
        </a:p>
      </dgm:t>
    </dgm:pt>
    <dgm:pt modelId="{A3FC83AF-A38C-44CC-A6EB-C49AE8C9A455}" type="sibTrans" cxnId="{1EA81E47-F2E5-4B9C-B954-58EB666F5947}">
      <dgm:prSet/>
      <dgm:spPr/>
      <dgm:t>
        <a:bodyPr/>
        <a:lstStyle/>
        <a:p>
          <a:endParaRPr lang="en-NZ"/>
        </a:p>
      </dgm:t>
    </dgm:pt>
    <dgm:pt modelId="{0809C6AD-3F18-4A16-9DAF-5D95FE046A9F}">
      <dgm:prSet custT="1"/>
      <dgm:spPr/>
      <dgm:t>
        <a:bodyPr/>
        <a:lstStyle/>
        <a:p>
          <a:endParaRPr lang="en-NZ" sz="1400" dirty="0"/>
        </a:p>
      </dgm:t>
    </dgm:pt>
    <dgm:pt modelId="{FDFED660-C703-45A3-ADE1-60F2963AD9E8}" type="parTrans" cxnId="{54F1ACD6-CD2B-4787-9614-7F455801E6A7}">
      <dgm:prSet/>
      <dgm:spPr/>
      <dgm:t>
        <a:bodyPr/>
        <a:lstStyle/>
        <a:p>
          <a:endParaRPr lang="en-NZ"/>
        </a:p>
      </dgm:t>
    </dgm:pt>
    <dgm:pt modelId="{429D3696-8B16-4E3F-A76D-EA1B363A2C88}" type="sibTrans" cxnId="{54F1ACD6-CD2B-4787-9614-7F455801E6A7}">
      <dgm:prSet/>
      <dgm:spPr/>
      <dgm:t>
        <a:bodyPr/>
        <a:lstStyle/>
        <a:p>
          <a:endParaRPr lang="en-NZ"/>
        </a:p>
      </dgm:t>
    </dgm:pt>
    <dgm:pt modelId="{70902D55-8ABC-4A68-9FD2-FF63191D0A49}">
      <dgm:prSet custT="1"/>
      <dgm:spPr/>
      <dgm:t>
        <a:bodyPr/>
        <a:lstStyle/>
        <a:p>
          <a:endParaRPr lang="en-NZ" sz="1400" dirty="0"/>
        </a:p>
      </dgm:t>
    </dgm:pt>
    <dgm:pt modelId="{A9752197-C239-4D34-AF39-5190F8BDA3E3}" type="parTrans" cxnId="{6C2CD6E3-9FA9-4BDC-A485-B73CF0D24FFF}">
      <dgm:prSet/>
      <dgm:spPr/>
      <dgm:t>
        <a:bodyPr/>
        <a:lstStyle/>
        <a:p>
          <a:endParaRPr lang="en-NZ"/>
        </a:p>
      </dgm:t>
    </dgm:pt>
    <dgm:pt modelId="{0C44CCFB-D985-4964-9169-93FA8088BFD9}" type="sibTrans" cxnId="{6C2CD6E3-9FA9-4BDC-A485-B73CF0D24FFF}">
      <dgm:prSet/>
      <dgm:spPr/>
      <dgm:t>
        <a:bodyPr/>
        <a:lstStyle/>
        <a:p>
          <a:endParaRPr lang="en-NZ"/>
        </a:p>
      </dgm:t>
    </dgm:pt>
    <dgm:pt modelId="{2B229462-6FDE-4602-B19D-273F432384B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8E1F31-3213-402A-8FAB-2614FAF9CAB1}" type="parTrans" cxnId="{2B11F64B-B37A-4C51-B7E2-E7B8F10E766B}">
      <dgm:prSet/>
      <dgm:spPr/>
      <dgm:t>
        <a:bodyPr/>
        <a:lstStyle/>
        <a:p>
          <a:endParaRPr lang="en-NZ"/>
        </a:p>
      </dgm:t>
    </dgm:pt>
    <dgm:pt modelId="{E3154632-741C-4BE0-8274-8585C25739EC}" type="sibTrans" cxnId="{2B11F64B-B37A-4C51-B7E2-E7B8F10E766B}">
      <dgm:prSet/>
      <dgm:spPr/>
      <dgm:t>
        <a:bodyPr/>
        <a:lstStyle/>
        <a:p>
          <a:endParaRPr lang="en-NZ"/>
        </a:p>
      </dgm:t>
    </dgm:pt>
    <dgm:pt modelId="{1EB7B899-BA7A-462E-877B-46228500D6D7}">
      <dgm:prSet custT="1"/>
      <dgm:spPr/>
      <dgm:t>
        <a:bodyPr/>
        <a:lstStyle/>
        <a:p>
          <a:endParaRPr lang="en-NZ" sz="1400" dirty="0"/>
        </a:p>
      </dgm:t>
    </dgm:pt>
    <dgm:pt modelId="{B965D273-7056-4CD5-BC15-82A71BD58DF3}" type="parTrans" cxnId="{14118338-4E58-4DE2-A144-3F3640680343}">
      <dgm:prSet/>
      <dgm:spPr/>
      <dgm:t>
        <a:bodyPr/>
        <a:lstStyle/>
        <a:p>
          <a:endParaRPr lang="en-NZ"/>
        </a:p>
      </dgm:t>
    </dgm:pt>
    <dgm:pt modelId="{FC63E789-1362-4CAF-9D76-EEEE9C90DE91}" type="sibTrans" cxnId="{14118338-4E58-4DE2-A144-3F3640680343}">
      <dgm:prSet/>
      <dgm:spPr/>
      <dgm:t>
        <a:bodyPr/>
        <a:lstStyle/>
        <a:p>
          <a:endParaRPr lang="en-NZ"/>
        </a:p>
      </dgm:t>
    </dgm:pt>
    <dgm:pt modelId="{C3A4A347-BE3C-453C-B2AE-CD381817ADEA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3A05607-97A1-4265-9CFF-8A90F30064FB}" type="parTrans" cxnId="{7B7A341E-561D-4DD7-AA8E-95F513E7D3CF}">
      <dgm:prSet/>
      <dgm:spPr/>
      <dgm:t>
        <a:bodyPr/>
        <a:lstStyle/>
        <a:p>
          <a:endParaRPr lang="en-NZ"/>
        </a:p>
      </dgm:t>
    </dgm:pt>
    <dgm:pt modelId="{34DBF8EB-B09A-4307-9838-51F89E1B0ABA}" type="sibTrans" cxnId="{7B7A341E-561D-4DD7-AA8E-95F513E7D3CF}">
      <dgm:prSet/>
      <dgm:spPr/>
      <dgm:t>
        <a:bodyPr/>
        <a:lstStyle/>
        <a:p>
          <a:endParaRPr lang="en-NZ"/>
        </a:p>
      </dgm:t>
    </dgm:pt>
    <dgm:pt modelId="{1D573E79-F531-4490-9837-D6940F741F2C}">
      <dgm:prSet custT="1"/>
      <dgm:spPr/>
      <dgm:t>
        <a:bodyPr/>
        <a:lstStyle/>
        <a:p>
          <a:endParaRPr lang="en-NZ" sz="1400" dirty="0"/>
        </a:p>
      </dgm:t>
    </dgm:pt>
    <dgm:pt modelId="{9B5CF1A2-FA50-4004-B7EC-695A8F2E51EE}" type="parTrans" cxnId="{84620854-C733-486C-AFDA-1CA7E8C0A339}">
      <dgm:prSet/>
      <dgm:spPr/>
      <dgm:t>
        <a:bodyPr/>
        <a:lstStyle/>
        <a:p>
          <a:endParaRPr lang="en-NZ"/>
        </a:p>
      </dgm:t>
    </dgm:pt>
    <dgm:pt modelId="{52F02622-E020-4B00-80FD-FE9BA334DE03}" type="sibTrans" cxnId="{84620854-C733-486C-AFDA-1CA7E8C0A339}">
      <dgm:prSet/>
      <dgm:spPr/>
      <dgm:t>
        <a:bodyPr/>
        <a:lstStyle/>
        <a:p>
          <a:endParaRPr lang="en-NZ"/>
        </a:p>
      </dgm:t>
    </dgm:pt>
    <dgm:pt modelId="{B8A23ECE-F6AA-4F41-9624-517C93A55F75}">
      <dgm:prSet custT="1"/>
      <dgm:spPr/>
      <dgm:t>
        <a:bodyPr/>
        <a:lstStyle/>
        <a:p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Stable relationships with funders.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4E503F-D356-4CB9-9EB7-00E20FB538BF}" type="parTrans" cxnId="{649162FB-CAC8-4B2C-8708-1C5AE1B2E877}">
      <dgm:prSet/>
      <dgm:spPr/>
      <dgm:t>
        <a:bodyPr/>
        <a:lstStyle/>
        <a:p>
          <a:endParaRPr lang="en-NZ"/>
        </a:p>
      </dgm:t>
    </dgm:pt>
    <dgm:pt modelId="{12B7BF86-FC32-4971-B34A-B2229861CFAA}" type="sibTrans" cxnId="{649162FB-CAC8-4B2C-8708-1C5AE1B2E877}">
      <dgm:prSet/>
      <dgm:spPr/>
      <dgm:t>
        <a:bodyPr/>
        <a:lstStyle/>
        <a:p>
          <a:endParaRPr lang="en-NZ"/>
        </a:p>
      </dgm:t>
    </dgm:pt>
    <dgm:pt modelId="{92888B15-CFBC-47E0-B620-830CF520FD11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6AB10F4-12E8-4AA9-ACC6-C3275054905E}" type="parTrans" cxnId="{19F734EB-F38D-450F-8B77-3EF9B76B5453}">
      <dgm:prSet/>
      <dgm:spPr/>
      <dgm:t>
        <a:bodyPr/>
        <a:lstStyle/>
        <a:p>
          <a:endParaRPr lang="en-NZ"/>
        </a:p>
      </dgm:t>
    </dgm:pt>
    <dgm:pt modelId="{EFC3D036-D69E-4C5B-9323-604DB56E80A3}" type="sibTrans" cxnId="{19F734EB-F38D-450F-8B77-3EF9B76B5453}">
      <dgm:prSet/>
      <dgm:spPr/>
      <dgm:t>
        <a:bodyPr/>
        <a:lstStyle/>
        <a:p>
          <a:endParaRPr lang="en-NZ"/>
        </a:p>
      </dgm:t>
    </dgm:pt>
    <dgm:pt modelId="{0E134EB8-6203-425A-B818-3BEED9BDEC8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Ensure Constitution is fit for purpose.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4C94AB-11DB-44C8-A2CD-D87E3F1ABD29}" type="parTrans" cxnId="{C5020BA8-0267-465A-A90C-F99E4E99D433}">
      <dgm:prSet/>
      <dgm:spPr/>
      <dgm:t>
        <a:bodyPr/>
        <a:lstStyle/>
        <a:p>
          <a:endParaRPr lang="en-NZ"/>
        </a:p>
      </dgm:t>
    </dgm:pt>
    <dgm:pt modelId="{2C6C54BF-3038-4154-81D9-32E06C335474}" type="sibTrans" cxnId="{C5020BA8-0267-465A-A90C-F99E4E99D433}">
      <dgm:prSet/>
      <dgm:spPr/>
      <dgm:t>
        <a:bodyPr/>
        <a:lstStyle/>
        <a:p>
          <a:endParaRPr lang="en-NZ"/>
        </a:p>
      </dgm:t>
    </dgm:pt>
    <dgm:pt modelId="{D4B0CD81-9A7F-41D3-B83F-85E3DE34CE91}">
      <dgm:prSet custT="1"/>
      <dgm:spPr/>
      <dgm:t>
        <a:bodyPr/>
        <a:lstStyle/>
        <a:p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099CA2-7505-454E-B517-ABAFE79FA205}" type="parTrans" cxnId="{9AB6B916-6143-45C8-B355-8D71BAA0DEF6}">
      <dgm:prSet/>
      <dgm:spPr/>
      <dgm:t>
        <a:bodyPr/>
        <a:lstStyle/>
        <a:p>
          <a:endParaRPr lang="en-NZ"/>
        </a:p>
      </dgm:t>
    </dgm:pt>
    <dgm:pt modelId="{F7D5A347-5ACA-4343-B1B8-B55220DC2A5C}" type="sibTrans" cxnId="{9AB6B916-6143-45C8-B355-8D71BAA0DEF6}">
      <dgm:prSet/>
      <dgm:spPr/>
      <dgm:t>
        <a:bodyPr/>
        <a:lstStyle/>
        <a:p>
          <a:endParaRPr lang="en-NZ"/>
        </a:p>
      </dgm:t>
    </dgm:pt>
    <dgm:pt modelId="{65D5C448-F40F-764C-AE62-A990F85F33D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Risk management plan ensures risks are identified and managed.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9C70589-C1D6-DF44-9322-6D9D72A0A821}" type="parTrans" cxnId="{F2055B7A-B533-524A-A56E-19558EBCCD9E}">
      <dgm:prSet/>
      <dgm:spPr/>
      <dgm:t>
        <a:bodyPr/>
        <a:lstStyle/>
        <a:p>
          <a:endParaRPr lang="en-US"/>
        </a:p>
      </dgm:t>
    </dgm:pt>
    <dgm:pt modelId="{F3114AAA-3462-7345-91D6-90227040AFDA}" type="sibTrans" cxnId="{F2055B7A-B533-524A-A56E-19558EBCCD9E}">
      <dgm:prSet/>
      <dgm:spPr/>
      <dgm:t>
        <a:bodyPr/>
        <a:lstStyle/>
        <a:p>
          <a:endParaRPr lang="en-US"/>
        </a:p>
      </dgm:t>
    </dgm:pt>
    <dgm:pt modelId="{9DF63F31-D927-8640-96FA-B8EE293437B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Become a registered charity</a:t>
          </a: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A7E6C6-C642-374E-B18A-566C993D834E}" type="parTrans" cxnId="{EBF4A5D4-1B17-9A48-9782-D928900B2336}">
      <dgm:prSet/>
      <dgm:spPr/>
      <dgm:t>
        <a:bodyPr/>
        <a:lstStyle/>
        <a:p>
          <a:endParaRPr lang="en-US"/>
        </a:p>
      </dgm:t>
    </dgm:pt>
    <dgm:pt modelId="{AFB71D7E-2CF1-2F44-A539-B4688F7D6630}" type="sibTrans" cxnId="{EBF4A5D4-1B17-9A48-9782-D928900B2336}">
      <dgm:prSet/>
      <dgm:spPr/>
      <dgm:t>
        <a:bodyPr/>
        <a:lstStyle/>
        <a:p>
          <a:endParaRPr lang="en-US"/>
        </a:p>
      </dgm:t>
    </dgm:pt>
    <dgm:pt modelId="{BCA24D1B-F3AC-AA42-B972-3A49BC345B7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dirty="0">
              <a:latin typeface="Segoe UI" panose="020B0502040204020203" pitchFamily="34" charset="0"/>
              <a:cs typeface="Segoe UI" panose="020B0502040204020203" pitchFamily="34" charset="0"/>
            </a:rPr>
            <a:t>Desired structure confirmed and recruited into.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A2753D-205B-FD4F-A6C0-D5DBBD1979D3}" type="parTrans" cxnId="{4E473390-04BE-464E-87E2-E91F1E766187}">
      <dgm:prSet/>
      <dgm:spPr/>
      <dgm:t>
        <a:bodyPr/>
        <a:lstStyle/>
        <a:p>
          <a:endParaRPr lang="en-US"/>
        </a:p>
      </dgm:t>
    </dgm:pt>
    <dgm:pt modelId="{209F7D38-4013-704D-877F-F47DB1E58DDC}" type="sibTrans" cxnId="{4E473390-04BE-464E-87E2-E91F1E766187}">
      <dgm:prSet/>
      <dgm:spPr/>
      <dgm:t>
        <a:bodyPr/>
        <a:lstStyle/>
        <a:p>
          <a:endParaRPr lang="en-US"/>
        </a:p>
      </dgm:t>
    </dgm:pt>
    <dgm:pt modelId="{05EC4EB3-783E-4ADE-96AE-020850F029B9}" type="pres">
      <dgm:prSet presAssocID="{8DA5BC0E-C718-4943-BCB3-025DFF3C6B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E1DF74A-1A45-46CE-8092-C665574F8390}" type="pres">
      <dgm:prSet presAssocID="{EF3FBCD1-744A-447C-8E9E-7C8C7D4F9D0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EA96FF1-7FAC-4852-8114-19A2C762976D}" type="pres">
      <dgm:prSet presAssocID="{EF3FBCD1-744A-447C-8E9E-7C8C7D4F9D0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C89EA75-2CDB-4591-A2AD-8B965A39ED8C}" type="pres">
      <dgm:prSet presAssocID="{614CBC9A-C964-460A-B547-AE6386B41BB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1C311B-5817-4D24-93E5-3B6B7303AFC2}" type="pres">
      <dgm:prSet presAssocID="{614CBC9A-C964-460A-B547-AE6386B41BB1}" presName="childText2" presStyleLbl="solidAlignAcc1" presStyleIdx="1" presStyleCnt="3" custScaleY="196142" custLinFactNeighborX="400" custLinFactNeighborY="47962">
        <dgm:presLayoutVars>
          <dgm:chMax val="0"/>
          <dgm:chPref val="0"/>
          <dgm:bulletEnabled val="1"/>
        </dgm:presLayoutVars>
      </dgm:prSet>
      <dgm:spPr/>
    </dgm:pt>
    <dgm:pt modelId="{B036BA9A-859E-49E5-A018-F98BB2781B36}" type="pres">
      <dgm:prSet presAssocID="{817B7304-84A2-400C-A8F4-041B4C6A5EE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A0EE0E3-C6E9-45FC-8971-59E2D1D1CC36}" type="pres">
      <dgm:prSet presAssocID="{817B7304-84A2-400C-A8F4-041B4C6A5EEE}" presName="childText3" presStyleLbl="solidAlignAcc1" presStyleIdx="2" presStyleCnt="3" custScaleY="133829" custLinFactNeighborX="1239" custLinFactNeighborY="16212">
        <dgm:presLayoutVars>
          <dgm:chMax val="0"/>
          <dgm:chPref val="0"/>
          <dgm:bulletEnabled val="1"/>
        </dgm:presLayoutVars>
      </dgm:prSet>
      <dgm:spPr/>
    </dgm:pt>
  </dgm:ptLst>
  <dgm:cxnLst>
    <dgm:cxn modelId="{9E049F00-95F0-4DD7-A03B-63E32C2984FB}" type="presOf" srcId="{0E134EB8-6203-425A-B818-3BEED9BDEC8F}" destId="{391C311B-5817-4D24-93E5-3B6B7303AFC2}" srcOrd="0" destOrd="1" presId="urn:microsoft.com/office/officeart/2009/3/layout/IncreasingArrowsProcess"/>
    <dgm:cxn modelId="{65983A0B-DDBF-4C19-A5B8-367D418C1100}" type="presOf" srcId="{1EB7B899-BA7A-462E-877B-46228500D6D7}" destId="{9A0EE0E3-C6E9-45FC-8971-59E2D1D1CC36}" srcOrd="0" destOrd="3" presId="urn:microsoft.com/office/officeart/2009/3/layout/IncreasingArrowsProcess"/>
    <dgm:cxn modelId="{CAB0600C-B79B-4874-906A-FF3EE7A495A4}" type="presOf" srcId="{D4B0CD81-9A7F-41D3-B83F-85E3DE34CE91}" destId="{9A0EE0E3-C6E9-45FC-8971-59E2D1D1CC36}" srcOrd="0" destOrd="1" presId="urn:microsoft.com/office/officeart/2009/3/layout/IncreasingArrowsProcess"/>
    <dgm:cxn modelId="{3E907F10-3479-480C-BB28-008BC431F993}" type="presOf" srcId="{10BD747B-9437-46DB-AC60-4FCA916645CF}" destId="{AEA96FF1-7FAC-4852-8114-19A2C762976D}" srcOrd="0" destOrd="0" presId="urn:microsoft.com/office/officeart/2009/3/layout/IncreasingArrowsProcess"/>
    <dgm:cxn modelId="{9AB6B916-6143-45C8-B355-8D71BAA0DEF6}" srcId="{817B7304-84A2-400C-A8F4-041B4C6A5EEE}" destId="{D4B0CD81-9A7F-41D3-B83F-85E3DE34CE91}" srcOrd="1" destOrd="0" parTransId="{33099CA2-7505-454E-B517-ABAFE79FA205}" sibTransId="{F7D5A347-5ACA-4343-B1B8-B55220DC2A5C}"/>
    <dgm:cxn modelId="{8385651B-E800-4B2F-A9F7-3252BC3F04AD}" type="presOf" srcId="{1D573E79-F531-4490-9837-D6940F741F2C}" destId="{9A0EE0E3-C6E9-45FC-8971-59E2D1D1CC36}" srcOrd="0" destOrd="2" presId="urn:microsoft.com/office/officeart/2009/3/layout/IncreasingArrowsProcess"/>
    <dgm:cxn modelId="{67CDBF1D-38F9-F34C-8BD5-0A105784D552}" type="presOf" srcId="{BCA24D1B-F3AC-AA42-B972-3A49BC345B76}" destId="{391C311B-5817-4D24-93E5-3B6B7303AFC2}" srcOrd="0" destOrd="4" presId="urn:microsoft.com/office/officeart/2009/3/layout/IncreasingArrowsProcess"/>
    <dgm:cxn modelId="{7B7A341E-561D-4DD7-AA8E-95F513E7D3CF}" srcId="{EF3FBCD1-744A-447C-8E9E-7C8C7D4F9D0E}" destId="{C3A4A347-BE3C-453C-B2AE-CD381817ADEA}" srcOrd="3" destOrd="0" parTransId="{C3A05607-97A1-4265-9CFF-8A90F30064FB}" sibTransId="{34DBF8EB-B09A-4307-9838-51F89E1B0ABA}"/>
    <dgm:cxn modelId="{001E4220-E09F-BE4E-9ED6-4C652FC12EDF}" type="presOf" srcId="{65D5C448-F40F-764C-AE62-A990F85F33DF}" destId="{391C311B-5817-4D24-93E5-3B6B7303AFC2}" srcOrd="0" destOrd="2" presId="urn:microsoft.com/office/officeart/2009/3/layout/IncreasingArrowsProcess"/>
    <dgm:cxn modelId="{5D70E22F-DC0E-49B2-9718-88F069EE7681}" type="presOf" srcId="{2B229462-6FDE-4602-B19D-273F432384BA}" destId="{AEA96FF1-7FAC-4852-8114-19A2C762976D}" srcOrd="0" destOrd="4" presId="urn:microsoft.com/office/officeart/2009/3/layout/IncreasingArrowsProcess"/>
    <dgm:cxn modelId="{14118338-4E58-4DE2-A144-3F3640680343}" srcId="{817B7304-84A2-400C-A8F4-041B4C6A5EEE}" destId="{1EB7B899-BA7A-462E-877B-46228500D6D7}" srcOrd="3" destOrd="0" parTransId="{B965D273-7056-4CD5-BC15-82A71BD58DF3}" sibTransId="{FC63E789-1362-4CAF-9D76-EEEE9C90DE91}"/>
    <dgm:cxn modelId="{749BF53F-088D-45EA-B8E2-D71BCC6CF166}" srcId="{EF3FBCD1-744A-447C-8E9E-7C8C7D4F9D0E}" destId="{10BD747B-9437-46DB-AC60-4FCA916645CF}" srcOrd="0" destOrd="0" parTransId="{17853F60-9EC5-4112-A301-52B81ACA1A9C}" sibTransId="{C688BD6B-11B9-4137-9FF7-0647399BF8EE}"/>
    <dgm:cxn modelId="{06B10840-B6E0-4B85-A698-A97CAD090DA1}" srcId="{8DA5BC0E-C718-4943-BCB3-025DFF3C6B0E}" destId="{EF3FBCD1-744A-447C-8E9E-7C8C7D4F9D0E}" srcOrd="0" destOrd="0" parTransId="{69826359-0B9A-41D9-96DC-BB89BF1DF6CB}" sibTransId="{CF94F5E4-CAF6-420F-B754-41122D08D47F}"/>
    <dgm:cxn modelId="{6CF05365-4674-457A-ABC1-F64F279AF203}" type="presOf" srcId="{70902D55-8ABC-4A68-9FD2-FF63191D0A49}" destId="{9A0EE0E3-C6E9-45FC-8971-59E2D1D1CC36}" srcOrd="0" destOrd="4" presId="urn:microsoft.com/office/officeart/2009/3/layout/IncreasingArrowsProcess"/>
    <dgm:cxn modelId="{1EA81E47-F2E5-4B9C-B954-58EB666F5947}" srcId="{817B7304-84A2-400C-A8F4-041B4C6A5EEE}" destId="{B27CD8EB-5D44-4403-B330-DBC1F9092FED}" srcOrd="6" destOrd="0" parTransId="{C779531C-A48C-4EE0-851E-A0E78F5B0CE1}" sibTransId="{A3FC83AF-A38C-44CC-A6EB-C49AE8C9A455}"/>
    <dgm:cxn modelId="{2B11F64B-B37A-4C51-B7E2-E7B8F10E766B}" srcId="{EF3FBCD1-744A-447C-8E9E-7C8C7D4F9D0E}" destId="{2B229462-6FDE-4602-B19D-273F432384BA}" srcOrd="4" destOrd="0" parTransId="{D98E1F31-3213-402A-8FAB-2614FAF9CAB1}" sibTransId="{E3154632-741C-4BE0-8274-8585C25739EC}"/>
    <dgm:cxn modelId="{84620854-C733-486C-AFDA-1CA7E8C0A339}" srcId="{817B7304-84A2-400C-A8F4-041B4C6A5EEE}" destId="{1D573E79-F531-4490-9837-D6940F741F2C}" srcOrd="2" destOrd="0" parTransId="{9B5CF1A2-FA50-4004-B7EC-695A8F2E51EE}" sibTransId="{52F02622-E020-4B00-80FD-FE9BA334DE03}"/>
    <dgm:cxn modelId="{8E3D9E55-DF66-4AC8-B59E-0471CF6F0E34}" type="presOf" srcId="{92888B15-CFBC-47E0-B620-830CF520FD11}" destId="{AEA96FF1-7FAC-4852-8114-19A2C762976D}" srcOrd="0" destOrd="2" presId="urn:microsoft.com/office/officeart/2009/3/layout/IncreasingArrowsProcess"/>
    <dgm:cxn modelId="{91F0F277-E499-4B9C-B887-4B225ECB70BF}" type="presOf" srcId="{55E4B1FF-FA12-4E60-A912-440F09621E18}" destId="{391C311B-5817-4D24-93E5-3B6B7303AFC2}" srcOrd="0" destOrd="0" presId="urn:microsoft.com/office/officeart/2009/3/layout/IncreasingArrowsProcess"/>
    <dgm:cxn modelId="{C34E5579-3683-6B4A-AB85-9F1854AED5CF}" type="presOf" srcId="{9DF63F31-D927-8640-96FA-B8EE293437B9}" destId="{391C311B-5817-4D24-93E5-3B6B7303AFC2}" srcOrd="0" destOrd="3" presId="urn:microsoft.com/office/officeart/2009/3/layout/IncreasingArrowsProcess"/>
    <dgm:cxn modelId="{4B2A8179-6241-4122-8EE6-094020CB468D}" type="presOf" srcId="{0809C6AD-3F18-4A16-9DAF-5D95FE046A9F}" destId="{9A0EE0E3-C6E9-45FC-8971-59E2D1D1CC36}" srcOrd="0" destOrd="5" presId="urn:microsoft.com/office/officeart/2009/3/layout/IncreasingArrowsProcess"/>
    <dgm:cxn modelId="{F2055B7A-B533-524A-A56E-19558EBCCD9E}" srcId="{614CBC9A-C964-460A-B547-AE6386B41BB1}" destId="{65D5C448-F40F-764C-AE62-A990F85F33DF}" srcOrd="2" destOrd="0" parTransId="{F9C70589-C1D6-DF44-9322-6D9D72A0A821}" sibTransId="{F3114AAA-3462-7345-91D6-90227040AFDA}"/>
    <dgm:cxn modelId="{054DDF7B-64CB-4D50-A765-91A518A18FAF}" srcId="{614CBC9A-C964-460A-B547-AE6386B41BB1}" destId="{55E4B1FF-FA12-4E60-A912-440F09621E18}" srcOrd="0" destOrd="0" parTransId="{AEFC22E3-BA43-4919-BBB1-272AB1EFED96}" sibTransId="{5F7198D6-22D8-4076-958A-CE7C6528010E}"/>
    <dgm:cxn modelId="{A3E9A07D-82F2-428E-BFBF-83A0549A60FB}" type="presOf" srcId="{614CBC9A-C964-460A-B547-AE6386B41BB1}" destId="{6C89EA75-2CDB-4591-A2AD-8B965A39ED8C}" srcOrd="0" destOrd="0" presId="urn:microsoft.com/office/officeart/2009/3/layout/IncreasingArrowsProcess"/>
    <dgm:cxn modelId="{4E473390-04BE-464E-87E2-E91F1E766187}" srcId="{614CBC9A-C964-460A-B547-AE6386B41BB1}" destId="{BCA24D1B-F3AC-AA42-B972-3A49BC345B76}" srcOrd="4" destOrd="0" parTransId="{99A2753D-205B-FD4F-A6C0-D5DBBD1979D3}" sibTransId="{209F7D38-4013-704D-877F-F47DB1E58DDC}"/>
    <dgm:cxn modelId="{F28F089D-D418-4112-991F-A1063642BD6B}" srcId="{817B7304-84A2-400C-A8F4-041B4C6A5EEE}" destId="{45FA5ABE-8CCE-424A-99C7-1F1AB699C968}" srcOrd="0" destOrd="0" parTransId="{75F435D6-04EC-40B2-956A-78687B600CDD}" sibTransId="{C36AFE11-B6E3-470C-A1C5-D14A406F3AD7}"/>
    <dgm:cxn modelId="{0638BA9E-244B-4614-923A-50CDD22AAAA6}" srcId="{8DA5BC0E-C718-4943-BCB3-025DFF3C6B0E}" destId="{817B7304-84A2-400C-A8F4-041B4C6A5EEE}" srcOrd="2" destOrd="0" parTransId="{FD79549F-60BD-438E-9F5C-BECA44E08A20}" sibTransId="{8EFC3DA2-67E1-471E-BD4A-971267697509}"/>
    <dgm:cxn modelId="{C5020BA8-0267-465A-A90C-F99E4E99D433}" srcId="{614CBC9A-C964-460A-B547-AE6386B41BB1}" destId="{0E134EB8-6203-425A-B818-3BEED9BDEC8F}" srcOrd="1" destOrd="0" parTransId="{224C94AB-11DB-44C8-A2CD-D87E3F1ABD29}" sibTransId="{2C6C54BF-3038-4154-81D9-32E06C335474}"/>
    <dgm:cxn modelId="{AA720EA9-BC5E-48C7-B187-0BD31BC25A86}" srcId="{8DA5BC0E-C718-4943-BCB3-025DFF3C6B0E}" destId="{614CBC9A-C964-460A-B547-AE6386B41BB1}" srcOrd="1" destOrd="0" parTransId="{74EC4E77-22F7-479C-AE0C-675643314203}" sibTransId="{57EDB648-A665-4F6A-8AB0-5D8836B216CE}"/>
    <dgm:cxn modelId="{232D14AF-1687-40A8-BE55-3B05F1D9405E}" type="presOf" srcId="{45FA5ABE-8CCE-424A-99C7-1F1AB699C968}" destId="{9A0EE0E3-C6E9-45FC-8971-59E2D1D1CC36}" srcOrd="0" destOrd="0" presId="urn:microsoft.com/office/officeart/2009/3/layout/IncreasingArrowsProcess"/>
    <dgm:cxn modelId="{2A75BAC7-1BA2-4E44-B3F9-37624DCBEDB8}" type="presOf" srcId="{8DA5BC0E-C718-4943-BCB3-025DFF3C6B0E}" destId="{05EC4EB3-783E-4ADE-96AE-020850F029B9}" srcOrd="0" destOrd="0" presId="urn:microsoft.com/office/officeart/2009/3/layout/IncreasingArrowsProcess"/>
    <dgm:cxn modelId="{13F182CE-1669-458B-A960-4328DCB927F3}" type="presOf" srcId="{B27CD8EB-5D44-4403-B330-DBC1F9092FED}" destId="{9A0EE0E3-C6E9-45FC-8971-59E2D1D1CC36}" srcOrd="0" destOrd="6" presId="urn:microsoft.com/office/officeart/2009/3/layout/IncreasingArrowsProcess"/>
    <dgm:cxn modelId="{C4AAF7D0-8DC7-464C-9597-A111DF5F0959}" type="presOf" srcId="{3047B15A-BA32-450F-8A51-2040DABC13BA}" destId="{AEA96FF1-7FAC-4852-8114-19A2C762976D}" srcOrd="0" destOrd="5" presId="urn:microsoft.com/office/officeart/2009/3/layout/IncreasingArrowsProcess"/>
    <dgm:cxn modelId="{EBF4A5D4-1B17-9A48-9782-D928900B2336}" srcId="{614CBC9A-C964-460A-B547-AE6386B41BB1}" destId="{9DF63F31-D927-8640-96FA-B8EE293437B9}" srcOrd="3" destOrd="0" parTransId="{1CA7E6C6-C642-374E-B18A-566C993D834E}" sibTransId="{AFB71D7E-2CF1-2F44-A539-B4688F7D6630}"/>
    <dgm:cxn modelId="{80C3DED4-CDFB-48B9-9980-60385B595919}" type="presOf" srcId="{817B7304-84A2-400C-A8F4-041B4C6A5EEE}" destId="{B036BA9A-859E-49E5-A018-F98BB2781B36}" srcOrd="0" destOrd="0" presId="urn:microsoft.com/office/officeart/2009/3/layout/IncreasingArrowsProcess"/>
    <dgm:cxn modelId="{301D6FD6-6669-4EB8-9C30-FCDE719DBCFD}" type="presOf" srcId="{EF3FBCD1-744A-447C-8E9E-7C8C7D4F9D0E}" destId="{FE1DF74A-1A45-46CE-8092-C665574F8390}" srcOrd="0" destOrd="0" presId="urn:microsoft.com/office/officeart/2009/3/layout/IncreasingArrowsProcess"/>
    <dgm:cxn modelId="{54F1ACD6-CD2B-4787-9614-7F455801E6A7}" srcId="{817B7304-84A2-400C-A8F4-041B4C6A5EEE}" destId="{0809C6AD-3F18-4A16-9DAF-5D95FE046A9F}" srcOrd="5" destOrd="0" parTransId="{FDFED660-C703-45A3-ADE1-60F2963AD9E8}" sibTransId="{429D3696-8B16-4E3F-A76D-EA1B363A2C88}"/>
    <dgm:cxn modelId="{C3FC53DA-3A79-4A60-88E5-EEC1A9EDF7BD}" type="presOf" srcId="{B8A23ECE-F6AA-4F41-9624-517C93A55F75}" destId="{AEA96FF1-7FAC-4852-8114-19A2C762976D}" srcOrd="0" destOrd="1" presId="urn:microsoft.com/office/officeart/2009/3/layout/IncreasingArrowsProcess"/>
    <dgm:cxn modelId="{0718D4DB-A036-41D2-BBA3-4384964A75EB}" type="presOf" srcId="{C3A4A347-BE3C-453C-B2AE-CD381817ADEA}" destId="{AEA96FF1-7FAC-4852-8114-19A2C762976D}" srcOrd="0" destOrd="3" presId="urn:microsoft.com/office/officeart/2009/3/layout/IncreasingArrowsProcess"/>
    <dgm:cxn modelId="{6C2CD6E3-9FA9-4BDC-A485-B73CF0D24FFF}" srcId="{817B7304-84A2-400C-A8F4-041B4C6A5EEE}" destId="{70902D55-8ABC-4A68-9FD2-FF63191D0A49}" srcOrd="4" destOrd="0" parTransId="{A9752197-C239-4D34-AF39-5190F8BDA3E3}" sibTransId="{0C44CCFB-D985-4964-9169-93FA8088BFD9}"/>
    <dgm:cxn modelId="{19F734EB-F38D-450F-8B77-3EF9B76B5453}" srcId="{EF3FBCD1-744A-447C-8E9E-7C8C7D4F9D0E}" destId="{92888B15-CFBC-47E0-B620-830CF520FD11}" srcOrd="2" destOrd="0" parTransId="{D6AB10F4-12E8-4AA9-ACC6-C3275054905E}" sibTransId="{EFC3D036-D69E-4C5B-9323-604DB56E80A3}"/>
    <dgm:cxn modelId="{1F286CF4-AAE5-4C04-B921-1CEC2643237C}" srcId="{EF3FBCD1-744A-447C-8E9E-7C8C7D4F9D0E}" destId="{3047B15A-BA32-450F-8A51-2040DABC13BA}" srcOrd="5" destOrd="0" parTransId="{73E9038D-9222-486F-9C61-85B4AED35776}" sibTransId="{01D3486A-4020-4617-BCD6-1569DB7537D2}"/>
    <dgm:cxn modelId="{649162FB-CAC8-4B2C-8708-1C5AE1B2E877}" srcId="{EF3FBCD1-744A-447C-8E9E-7C8C7D4F9D0E}" destId="{B8A23ECE-F6AA-4F41-9624-517C93A55F75}" srcOrd="1" destOrd="0" parTransId="{F84E503F-D356-4CB9-9EB7-00E20FB538BF}" sibTransId="{12B7BF86-FC32-4971-B34A-B2229861CFAA}"/>
    <dgm:cxn modelId="{3685E7D0-4BE4-4FF1-90E5-C32F79BDFBAC}" type="presParOf" srcId="{05EC4EB3-783E-4ADE-96AE-020850F029B9}" destId="{FE1DF74A-1A45-46CE-8092-C665574F8390}" srcOrd="0" destOrd="0" presId="urn:microsoft.com/office/officeart/2009/3/layout/IncreasingArrowsProcess"/>
    <dgm:cxn modelId="{25FB85E6-0E62-4604-9A5F-83AAAC30713B}" type="presParOf" srcId="{05EC4EB3-783E-4ADE-96AE-020850F029B9}" destId="{AEA96FF1-7FAC-4852-8114-19A2C762976D}" srcOrd="1" destOrd="0" presId="urn:microsoft.com/office/officeart/2009/3/layout/IncreasingArrowsProcess"/>
    <dgm:cxn modelId="{2ABC7AC2-600D-4196-84B4-EF1EAE841D58}" type="presParOf" srcId="{05EC4EB3-783E-4ADE-96AE-020850F029B9}" destId="{6C89EA75-2CDB-4591-A2AD-8B965A39ED8C}" srcOrd="2" destOrd="0" presId="urn:microsoft.com/office/officeart/2009/3/layout/IncreasingArrowsProcess"/>
    <dgm:cxn modelId="{024468DC-B68A-4218-8963-A0707E9EBBB9}" type="presParOf" srcId="{05EC4EB3-783E-4ADE-96AE-020850F029B9}" destId="{391C311B-5817-4D24-93E5-3B6B7303AFC2}" srcOrd="3" destOrd="0" presId="urn:microsoft.com/office/officeart/2009/3/layout/IncreasingArrowsProcess"/>
    <dgm:cxn modelId="{E47FAE4A-EA73-4101-B420-5FAD912D4E50}" type="presParOf" srcId="{05EC4EB3-783E-4ADE-96AE-020850F029B9}" destId="{B036BA9A-859E-49E5-A018-F98BB2781B36}" srcOrd="4" destOrd="0" presId="urn:microsoft.com/office/officeart/2009/3/layout/IncreasingArrowsProcess"/>
    <dgm:cxn modelId="{C8C4E585-B2E8-4D30-A430-F52DE4F6CC31}" type="presParOf" srcId="{05EC4EB3-783E-4ADE-96AE-020850F029B9}" destId="{9A0EE0E3-C6E9-45FC-8971-59E2D1D1CC3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5648F-3990-B24B-AD5B-718AFEE1C2F0}">
      <dsp:nvSpPr>
        <dsp:cNvPr id="0" name=""/>
        <dsp:cNvSpPr/>
      </dsp:nvSpPr>
      <dsp:spPr>
        <a:xfrm>
          <a:off x="577656" y="0"/>
          <a:ext cx="3418308" cy="341830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E652C-67B2-B24E-9847-8393C5C3894F}">
      <dsp:nvSpPr>
        <dsp:cNvPr id="0" name=""/>
        <dsp:cNvSpPr/>
      </dsp:nvSpPr>
      <dsp:spPr>
        <a:xfrm>
          <a:off x="902396" y="324739"/>
          <a:ext cx="1333140" cy="13331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Leading the way</a:t>
          </a:r>
        </a:p>
      </dsp:txBody>
      <dsp:txXfrm>
        <a:off x="967475" y="389818"/>
        <a:ext cx="1202982" cy="1202982"/>
      </dsp:txXfrm>
    </dsp:sp>
    <dsp:sp modelId="{9EEC3980-6CB4-DB4A-8D54-E00B31C7E9FE}">
      <dsp:nvSpPr>
        <dsp:cNvPr id="0" name=""/>
        <dsp:cNvSpPr/>
      </dsp:nvSpPr>
      <dsp:spPr>
        <a:xfrm>
          <a:off x="2338085" y="324739"/>
          <a:ext cx="1333140" cy="13331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Advocating</a:t>
          </a:r>
        </a:p>
      </dsp:txBody>
      <dsp:txXfrm>
        <a:off x="2403164" y="389818"/>
        <a:ext cx="1202982" cy="1202982"/>
      </dsp:txXfrm>
    </dsp:sp>
    <dsp:sp modelId="{2D03CB89-D57A-DF4B-88FF-ABEB6C5EA4D8}">
      <dsp:nvSpPr>
        <dsp:cNvPr id="0" name=""/>
        <dsp:cNvSpPr/>
      </dsp:nvSpPr>
      <dsp:spPr>
        <a:xfrm>
          <a:off x="902396" y="1760428"/>
          <a:ext cx="1333140" cy="13331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Connecting</a:t>
          </a:r>
        </a:p>
      </dsp:txBody>
      <dsp:txXfrm>
        <a:off x="967475" y="1825507"/>
        <a:ext cx="1202982" cy="1202982"/>
      </dsp:txXfrm>
    </dsp:sp>
    <dsp:sp modelId="{2BC9F871-1760-2442-AC5F-0CFC1A120DA3}">
      <dsp:nvSpPr>
        <dsp:cNvPr id="0" name=""/>
        <dsp:cNvSpPr/>
      </dsp:nvSpPr>
      <dsp:spPr>
        <a:xfrm>
          <a:off x="2338085" y="1760428"/>
          <a:ext cx="1333140" cy="13331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Collaborating</a:t>
          </a:r>
        </a:p>
      </dsp:txBody>
      <dsp:txXfrm>
        <a:off x="2403164" y="1825507"/>
        <a:ext cx="1202982" cy="120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20606" y="713121"/>
          <a:ext cx="7105692" cy="103485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2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20606" y="971836"/>
        <a:ext cx="6846977" cy="517429"/>
      </dsp:txXfrm>
    </dsp:sp>
    <dsp:sp modelId="{AEA96FF1-7FAC-4852-8114-19A2C762976D}">
      <dsp:nvSpPr>
        <dsp:cNvPr id="0" name=""/>
        <dsp:cNvSpPr/>
      </dsp:nvSpPr>
      <dsp:spPr>
        <a:xfrm>
          <a:off x="52559" y="1473370"/>
          <a:ext cx="2128324" cy="1740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Established Te Tatau Kitenga and Te Rōpū Mātanga O Rangatahi. </a:t>
          </a:r>
          <a:endParaRPr lang="en-U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559" y="1473370"/>
        <a:ext cx="2128324" cy="1740303"/>
      </dsp:txXfrm>
    </dsp:sp>
    <dsp:sp modelId="{6C89EA75-2CDB-4591-A2AD-8B965A39ED8C}">
      <dsp:nvSpPr>
        <dsp:cNvPr id="0" name=""/>
        <dsp:cNvSpPr/>
      </dsp:nvSpPr>
      <dsp:spPr>
        <a:xfrm>
          <a:off x="2209159" y="1058074"/>
          <a:ext cx="4917139" cy="103485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2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209159" y="1316789"/>
        <a:ext cx="4658424" cy="517429"/>
      </dsp:txXfrm>
    </dsp:sp>
    <dsp:sp modelId="{391C311B-5817-4D24-93E5-3B6B7303AFC2}">
      <dsp:nvSpPr>
        <dsp:cNvPr id="0" name=""/>
        <dsp:cNvSpPr/>
      </dsp:nvSpPr>
      <dsp:spPr>
        <a:xfrm>
          <a:off x="2233934" y="1816698"/>
          <a:ext cx="2188553" cy="2524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Segoe UI" panose="020B0502040204020203" pitchFamily="34" charset="0"/>
              <a:cs typeface="Segoe UI" panose="020B0502040204020203" pitchFamily="34" charset="0"/>
            </a:rPr>
            <a:t>Increased visibility and engagement of Te Tatau Kitenga and Te Rōpū Mātanga O Rangatahi.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Facilitating and supporting fundamental Youth Health skills project  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Advocating for holistic Youth Health services in Aotearoa.</a:t>
          </a:r>
          <a:endParaRPr lang="en-NZ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33934" y="1816698"/>
        <a:ext cx="2188553" cy="2524455"/>
      </dsp:txXfrm>
    </dsp:sp>
    <dsp:sp modelId="{B036BA9A-859E-49E5-A018-F98BB2781B36}">
      <dsp:nvSpPr>
        <dsp:cNvPr id="0" name=""/>
        <dsp:cNvSpPr/>
      </dsp:nvSpPr>
      <dsp:spPr>
        <a:xfrm>
          <a:off x="4397713" y="1403027"/>
          <a:ext cx="2728586" cy="103485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28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 </a:t>
          </a:r>
        </a:p>
      </dsp:txBody>
      <dsp:txXfrm>
        <a:off x="4397713" y="1661742"/>
        <a:ext cx="2469871" cy="517429"/>
      </dsp:txXfrm>
    </dsp:sp>
    <dsp:sp modelId="{9A0EE0E3-C6E9-45FC-8971-59E2D1D1CC36}">
      <dsp:nvSpPr>
        <dsp:cNvPr id="0" name=""/>
        <dsp:cNvSpPr/>
      </dsp:nvSpPr>
      <dsp:spPr>
        <a:xfrm>
          <a:off x="4407364" y="2179446"/>
          <a:ext cx="2188553" cy="2422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Sustainability and longevity of Te Tatau Kitenga, Te Rōpū Mātanga O Rangatahi, Promoting fundamental Youth Health documents is recognised and utilised by funders and planners.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SYHPANZ is a strong advocate for Youth Health.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407364" y="2179446"/>
        <a:ext cx="2188553" cy="2422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20467" y="437006"/>
          <a:ext cx="7057817" cy="10278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17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20467" y="693978"/>
        <a:ext cx="6800845" cy="513943"/>
      </dsp:txXfrm>
    </dsp:sp>
    <dsp:sp modelId="{AEA96FF1-7FAC-4852-8114-19A2C762976D}">
      <dsp:nvSpPr>
        <dsp:cNvPr id="0" name=""/>
        <dsp:cNvSpPr/>
      </dsp:nvSpPr>
      <dsp:spPr>
        <a:xfrm>
          <a:off x="20467" y="1229655"/>
          <a:ext cx="2173807" cy="1980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Established Māngai Whakatipu, Rangatahi Māori Advisory Rōpū, and Alumni - </a:t>
          </a:r>
          <a:r>
            <a:rPr lang="en-NZ" sz="1200" kern="1200" dirty="0" err="1">
              <a:latin typeface="Segoe UI" panose="020B0502040204020203" pitchFamily="34" charset="0"/>
              <a:cs typeface="Segoe UI" panose="020B0502040204020203" pitchFamily="34" charset="0"/>
            </a:rPr>
            <a:t>Rangatahi</a:t>
          </a: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 influence.</a:t>
          </a:r>
          <a:endParaRPr lang="en-U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Utilise NZ Based Best Practice Guidelines for YAG.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467" y="1229655"/>
        <a:ext cx="2173807" cy="1980089"/>
      </dsp:txXfrm>
    </dsp:sp>
    <dsp:sp modelId="{6C89EA75-2CDB-4591-A2AD-8B965A39ED8C}">
      <dsp:nvSpPr>
        <dsp:cNvPr id="0" name=""/>
        <dsp:cNvSpPr/>
      </dsp:nvSpPr>
      <dsp:spPr>
        <a:xfrm>
          <a:off x="2194275" y="779635"/>
          <a:ext cx="4884009" cy="10278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17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194275" y="1036607"/>
        <a:ext cx="4627037" cy="513943"/>
      </dsp:txXfrm>
    </dsp:sp>
    <dsp:sp modelId="{391C311B-5817-4D24-93E5-3B6B7303AFC2}">
      <dsp:nvSpPr>
        <dsp:cNvPr id="0" name=""/>
        <dsp:cNvSpPr/>
      </dsp:nvSpPr>
      <dsp:spPr>
        <a:xfrm>
          <a:off x="2194275" y="1539167"/>
          <a:ext cx="2173807" cy="2461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Prioritising youth mahi - develop guidelines.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Supporting YAG to develop and promote resources. 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Advocating for network event for all YAG.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Providing guidance and support for YAG alumni, linking them to other opportunities.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94275" y="1539167"/>
        <a:ext cx="2173807" cy="2461706"/>
      </dsp:txXfrm>
    </dsp:sp>
    <dsp:sp modelId="{B036BA9A-859E-49E5-A018-F98BB2781B36}">
      <dsp:nvSpPr>
        <dsp:cNvPr id="0" name=""/>
        <dsp:cNvSpPr/>
      </dsp:nvSpPr>
      <dsp:spPr>
        <a:xfrm>
          <a:off x="4368083" y="1122264"/>
          <a:ext cx="2710201" cy="10278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317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 </a:t>
          </a:r>
        </a:p>
      </dsp:txBody>
      <dsp:txXfrm>
        <a:off x="4368083" y="1379236"/>
        <a:ext cx="2453229" cy="513943"/>
      </dsp:txXfrm>
    </dsp:sp>
    <dsp:sp modelId="{9A0EE0E3-C6E9-45FC-8971-59E2D1D1CC36}">
      <dsp:nvSpPr>
        <dsp:cNvPr id="0" name=""/>
        <dsp:cNvSpPr/>
      </dsp:nvSpPr>
      <dsp:spPr>
        <a:xfrm>
          <a:off x="4395016" y="1901207"/>
          <a:ext cx="2173807" cy="261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0" kern="1200" dirty="0">
              <a:latin typeface="Segoe UI" panose="020B0502040204020203" pitchFamily="34" charset="0"/>
              <a:cs typeface="Segoe UI" panose="020B0502040204020203" pitchFamily="34" charset="0"/>
            </a:rPr>
            <a:t>Sustainability and longevity of Māngai Whakatipu, Rangatahi Māori Advisory Rōpū. </a:t>
          </a:r>
          <a:endParaRPr lang="en-US" sz="14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Expand to youth health services more broadly.</a:t>
          </a:r>
          <a:endParaRPr lang="en-NZ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SYHPANZ has long-term involvement in supporting YAGs.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Promote leadership and governance opportunities for alumni.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395016" y="1901207"/>
        <a:ext cx="2173807" cy="2611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20229" y="460527"/>
          <a:ext cx="6975558" cy="101590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12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20229" y="714504"/>
        <a:ext cx="6721581" cy="507953"/>
      </dsp:txXfrm>
    </dsp:sp>
    <dsp:sp modelId="{AEA96FF1-7FAC-4852-8114-19A2C762976D}">
      <dsp:nvSpPr>
        <dsp:cNvPr id="0" name=""/>
        <dsp:cNvSpPr/>
      </dsp:nvSpPr>
      <dsp:spPr>
        <a:xfrm>
          <a:off x="0" y="1126644"/>
          <a:ext cx="2148472" cy="3077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Youth Health workforce project commenced, capturing the workforce voice in the project.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Workforce Development subcommittee established ensuring some membership involvement in activities.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Working directly with youth to help shape what youth health services look like.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Stocktake completed.</a:t>
          </a:r>
        </a:p>
      </dsp:txBody>
      <dsp:txXfrm>
        <a:off x="0" y="1126644"/>
        <a:ext cx="2148472" cy="3077028"/>
      </dsp:txXfrm>
    </dsp:sp>
    <dsp:sp modelId="{6C89EA75-2CDB-4591-A2AD-8B965A39ED8C}">
      <dsp:nvSpPr>
        <dsp:cNvPr id="0" name=""/>
        <dsp:cNvSpPr/>
      </dsp:nvSpPr>
      <dsp:spPr>
        <a:xfrm>
          <a:off x="2168701" y="799162"/>
          <a:ext cx="4827086" cy="101590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12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168701" y="1053139"/>
        <a:ext cx="4573109" cy="507953"/>
      </dsp:txXfrm>
    </dsp:sp>
    <dsp:sp modelId="{391C311B-5817-4D24-93E5-3B6B7303AFC2}">
      <dsp:nvSpPr>
        <dsp:cNvPr id="0" name=""/>
        <dsp:cNvSpPr/>
      </dsp:nvSpPr>
      <dsp:spPr>
        <a:xfrm>
          <a:off x="2168701" y="1549842"/>
          <a:ext cx="2148472" cy="243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Engage and connect with workforce to influence desired state of SBHS workforce.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Identify pathways for clinician training and progression.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Advocating for equity for all across the Youth Health workforce.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Increasing membership involvement.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68701" y="1549842"/>
        <a:ext cx="2148472" cy="2433014"/>
      </dsp:txXfrm>
    </dsp:sp>
    <dsp:sp modelId="{B036BA9A-859E-49E5-A018-F98BB2781B36}">
      <dsp:nvSpPr>
        <dsp:cNvPr id="0" name=""/>
        <dsp:cNvSpPr/>
      </dsp:nvSpPr>
      <dsp:spPr>
        <a:xfrm>
          <a:off x="4317173" y="1137798"/>
          <a:ext cx="2678614" cy="101590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12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sp:txBody>
      <dsp:txXfrm>
        <a:off x="4317173" y="1391775"/>
        <a:ext cx="2424637" cy="507953"/>
      </dsp:txXfrm>
    </dsp:sp>
    <dsp:sp modelId="{9A0EE0E3-C6E9-45FC-8971-59E2D1D1CC36}">
      <dsp:nvSpPr>
        <dsp:cNvPr id="0" name=""/>
        <dsp:cNvSpPr/>
      </dsp:nvSpPr>
      <dsp:spPr>
        <a:xfrm>
          <a:off x="4332298" y="1896218"/>
          <a:ext cx="2148472" cy="2008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Recognition of youth health as its own specialty.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Advocating pathways for clinician training and progression.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Increased membership involvement.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332298" y="1896218"/>
        <a:ext cx="2148472" cy="2008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19781" y="410578"/>
          <a:ext cx="6821241" cy="9934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770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19781" y="658936"/>
        <a:ext cx="6572883" cy="496716"/>
      </dsp:txXfrm>
    </dsp:sp>
    <dsp:sp modelId="{AEA96FF1-7FAC-4852-8114-19A2C762976D}">
      <dsp:nvSpPr>
        <dsp:cNvPr id="0" name=""/>
        <dsp:cNvSpPr/>
      </dsp:nvSpPr>
      <dsp:spPr>
        <a:xfrm>
          <a:off x="19781" y="1176658"/>
          <a:ext cx="2100942" cy="1913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Connect and define relationships across the sector.</a:t>
          </a:r>
          <a:endParaRPr lang="en-U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781" y="1176658"/>
        <a:ext cx="2100942" cy="1913717"/>
      </dsp:txXfrm>
    </dsp:sp>
    <dsp:sp modelId="{6C89EA75-2CDB-4591-A2AD-8B965A39ED8C}">
      <dsp:nvSpPr>
        <dsp:cNvPr id="0" name=""/>
        <dsp:cNvSpPr/>
      </dsp:nvSpPr>
      <dsp:spPr>
        <a:xfrm>
          <a:off x="2120724" y="741722"/>
          <a:ext cx="4720299" cy="9934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770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120724" y="990080"/>
        <a:ext cx="4471941" cy="496716"/>
      </dsp:txXfrm>
    </dsp:sp>
    <dsp:sp modelId="{391C311B-5817-4D24-93E5-3B6B7303AFC2}">
      <dsp:nvSpPr>
        <dsp:cNvPr id="0" name=""/>
        <dsp:cNvSpPr/>
      </dsp:nvSpPr>
      <dsp:spPr>
        <a:xfrm>
          <a:off x="2120724" y="1475795"/>
          <a:ext cx="2100942" cy="23791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Develop a stakeholder plan.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Develop a relationship map.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Collaborate with local, national and international organisations.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20724" y="1475795"/>
        <a:ext cx="2100942" cy="2379190"/>
      </dsp:txXfrm>
    </dsp:sp>
    <dsp:sp modelId="{B036BA9A-859E-49E5-A018-F98BB2781B36}">
      <dsp:nvSpPr>
        <dsp:cNvPr id="0" name=""/>
        <dsp:cNvSpPr/>
      </dsp:nvSpPr>
      <dsp:spPr>
        <a:xfrm>
          <a:off x="4221666" y="1072867"/>
          <a:ext cx="2619356" cy="9934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770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sp:txBody>
      <dsp:txXfrm>
        <a:off x="4221666" y="1321225"/>
        <a:ext cx="2370998" cy="496716"/>
      </dsp:txXfrm>
    </dsp:sp>
    <dsp:sp modelId="{9A0EE0E3-C6E9-45FC-8971-59E2D1D1CC36}">
      <dsp:nvSpPr>
        <dsp:cNvPr id="0" name=""/>
        <dsp:cNvSpPr/>
      </dsp:nvSpPr>
      <dsp:spPr>
        <a:xfrm>
          <a:off x="4247697" y="1825699"/>
          <a:ext cx="2100942" cy="2523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Strong active networks and formal partnerships working together for mutual outcomes.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247697" y="1825699"/>
        <a:ext cx="2100942" cy="2523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19619" y="263232"/>
          <a:ext cx="6765255" cy="98527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64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19619" y="509552"/>
        <a:ext cx="6518936" cy="492639"/>
      </dsp:txXfrm>
    </dsp:sp>
    <dsp:sp modelId="{AEA96FF1-7FAC-4852-8114-19A2C762976D}">
      <dsp:nvSpPr>
        <dsp:cNvPr id="0" name=""/>
        <dsp:cNvSpPr/>
      </dsp:nvSpPr>
      <dsp:spPr>
        <a:xfrm>
          <a:off x="19619" y="1023024"/>
          <a:ext cx="2083698" cy="1898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Established members involvement in Workforce project with the SBHS sub-group.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619" y="1023024"/>
        <a:ext cx="2083698" cy="1898010"/>
      </dsp:txXfrm>
    </dsp:sp>
    <dsp:sp modelId="{6C89EA75-2CDB-4591-A2AD-8B965A39ED8C}">
      <dsp:nvSpPr>
        <dsp:cNvPr id="0" name=""/>
        <dsp:cNvSpPr/>
      </dsp:nvSpPr>
      <dsp:spPr>
        <a:xfrm>
          <a:off x="2103317" y="591658"/>
          <a:ext cx="4681556" cy="98527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64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103317" y="837978"/>
        <a:ext cx="4435237" cy="492639"/>
      </dsp:txXfrm>
    </dsp:sp>
    <dsp:sp modelId="{391C311B-5817-4D24-93E5-3B6B7303AFC2}">
      <dsp:nvSpPr>
        <dsp:cNvPr id="0" name=""/>
        <dsp:cNvSpPr/>
      </dsp:nvSpPr>
      <dsp:spPr>
        <a:xfrm>
          <a:off x="2105610" y="1333837"/>
          <a:ext cx="2083698" cy="254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Growing membership and building an increased sense of connection and community. Target of 150 members.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Increased participation of members in Youth Heath direction and mahi.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Established sub-committee involving Executive and Members to continue to strengthen the organisation.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05610" y="1333837"/>
        <a:ext cx="2083698" cy="2543029"/>
      </dsp:txXfrm>
    </dsp:sp>
    <dsp:sp modelId="{B036BA9A-859E-49E5-A018-F98BB2781B36}">
      <dsp:nvSpPr>
        <dsp:cNvPr id="0" name=""/>
        <dsp:cNvSpPr/>
      </dsp:nvSpPr>
      <dsp:spPr>
        <a:xfrm>
          <a:off x="4187016" y="920084"/>
          <a:ext cx="2597858" cy="98527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64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sp:txBody>
      <dsp:txXfrm>
        <a:off x="4187016" y="1166404"/>
        <a:ext cx="2351539" cy="492639"/>
      </dsp:txXfrm>
    </dsp:sp>
    <dsp:sp modelId="{9A0EE0E3-C6E9-45FC-8971-59E2D1D1CC36}">
      <dsp:nvSpPr>
        <dsp:cNvPr id="0" name=""/>
        <dsp:cNvSpPr/>
      </dsp:nvSpPr>
      <dsp:spPr>
        <a:xfrm>
          <a:off x="4168888" y="1507784"/>
          <a:ext cx="2083698" cy="274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With increased membership SYPHANZ is a true representative of the Youth Health workforce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As a membership organisation SYHPANZ is influential and intentional in the specialty of Youth Health.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Segoe UI" panose="020B0502040204020203" pitchFamily="34" charset="0"/>
              <a:cs typeface="Segoe UI" panose="020B0502040204020203" pitchFamily="34" charset="0"/>
            </a:rPr>
            <a:t>A growing Youth leadership voice of tomorrow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Segoe UI" panose="020B0502040204020203" pitchFamily="34" charset="0"/>
              <a:cs typeface="Segoe UI" panose="020B0502040204020203" pitchFamily="34" charset="0"/>
            </a:rPr>
            <a:t>Enhanced leadership opportunities in Youth Health.</a:t>
          </a:r>
          <a:endParaRPr lang="en-US" sz="12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168888" y="1507784"/>
        <a:ext cx="2083698" cy="2740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F74A-1A45-46CE-8092-C665574F8390}">
      <dsp:nvSpPr>
        <dsp:cNvPr id="0" name=""/>
        <dsp:cNvSpPr/>
      </dsp:nvSpPr>
      <dsp:spPr>
        <a:xfrm>
          <a:off x="19474" y="775093"/>
          <a:ext cx="6715269" cy="97799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52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Complete</a:t>
          </a:r>
        </a:p>
      </dsp:txBody>
      <dsp:txXfrm>
        <a:off x="19474" y="1019593"/>
        <a:ext cx="6470769" cy="488999"/>
      </dsp:txXfrm>
    </dsp:sp>
    <dsp:sp modelId="{AEA96FF1-7FAC-4852-8114-19A2C762976D}">
      <dsp:nvSpPr>
        <dsp:cNvPr id="0" name=""/>
        <dsp:cNvSpPr/>
      </dsp:nvSpPr>
      <dsp:spPr>
        <a:xfrm>
          <a:off x="19474" y="1529272"/>
          <a:ext cx="2068302" cy="188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Increased scope of governance – open to non-clinical.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Organisational structure developed.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Stable relationships with funders.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474" y="1529272"/>
        <a:ext cx="2068302" cy="1883986"/>
      </dsp:txXfrm>
    </dsp:sp>
    <dsp:sp modelId="{6C89EA75-2CDB-4591-A2AD-8B965A39ED8C}">
      <dsp:nvSpPr>
        <dsp:cNvPr id="0" name=""/>
        <dsp:cNvSpPr/>
      </dsp:nvSpPr>
      <dsp:spPr>
        <a:xfrm>
          <a:off x="2087777" y="1101093"/>
          <a:ext cx="4646966" cy="97799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52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Coming year</a:t>
          </a:r>
        </a:p>
      </dsp:txBody>
      <dsp:txXfrm>
        <a:off x="2087777" y="1345593"/>
        <a:ext cx="4402466" cy="488999"/>
      </dsp:txXfrm>
    </dsp:sp>
    <dsp:sp modelId="{391C311B-5817-4D24-93E5-3B6B7303AFC2}">
      <dsp:nvSpPr>
        <dsp:cNvPr id="0" name=""/>
        <dsp:cNvSpPr/>
      </dsp:nvSpPr>
      <dsp:spPr>
        <a:xfrm>
          <a:off x="2096050" y="1724714"/>
          <a:ext cx="2068302" cy="3695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Policies &amp; procedures and delegations enable SYHPANZ to function effectively.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On-going governance training- Financial planning, health &amp; Safety, Staff wellbeing. 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latin typeface="Segoe UI" panose="020B0502040204020203" pitchFamily="34" charset="0"/>
              <a:cs typeface="Segoe UI" panose="020B0502040204020203" pitchFamily="34" charset="0"/>
            </a:rPr>
            <a:t>Strengthen existing relationships with funders.</a:t>
          </a:r>
          <a:endParaRPr lang="en-US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Ensure Constitution is fit for purpose.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Risk management plan ensures risks are identified and managed.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Become a registered charity</a:t>
          </a: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Desired structure confirmed and recruited into.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6050" y="1724714"/>
        <a:ext cx="2068302" cy="3695288"/>
      </dsp:txXfrm>
    </dsp:sp>
    <dsp:sp modelId="{B036BA9A-859E-49E5-A018-F98BB2781B36}">
      <dsp:nvSpPr>
        <dsp:cNvPr id="0" name=""/>
        <dsp:cNvSpPr/>
      </dsp:nvSpPr>
      <dsp:spPr>
        <a:xfrm>
          <a:off x="4156080" y="1427093"/>
          <a:ext cx="2578663" cy="97799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52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 panose="020B0502040204020203" pitchFamily="34" charset="0"/>
              <a:cs typeface="Segoe UI" panose="020B0502040204020203" pitchFamily="34" charset="0"/>
            </a:rPr>
            <a:t>Future</a:t>
          </a:r>
        </a:p>
      </dsp:txBody>
      <dsp:txXfrm>
        <a:off x="4156080" y="1671593"/>
        <a:ext cx="2334163" cy="488999"/>
      </dsp:txXfrm>
    </dsp:sp>
    <dsp:sp modelId="{9A0EE0E3-C6E9-45FC-8971-59E2D1D1CC36}">
      <dsp:nvSpPr>
        <dsp:cNvPr id="0" name=""/>
        <dsp:cNvSpPr/>
      </dsp:nvSpPr>
      <dsp:spPr>
        <a:xfrm>
          <a:off x="4181706" y="2168230"/>
          <a:ext cx="2068302" cy="2484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Segoe UI" panose="020B0502040204020203" pitchFamily="34" charset="0"/>
              <a:cs typeface="Segoe UI" panose="020B0502040204020203" pitchFamily="34" charset="0"/>
            </a:rPr>
            <a:t>A sustainable national body funded for Youth Health Leadership and membership activities.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Segoe UI" panose="020B0502040204020203" pitchFamily="34" charset="0"/>
              <a:cs typeface="Segoe UI" panose="020B0502040204020203" pitchFamily="34" charset="0"/>
            </a:rPr>
            <a:t>SYHPANZ is a healthy organisation which is financially stable and committed to being a good employer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4181706" y="2168230"/>
        <a:ext cx="2068302" cy="248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26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00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7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93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50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795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2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6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07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11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962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7A8D-2CC0-4840-AEDC-2138691BC2FB}" type="datetimeFigureOut">
              <a:rPr lang="en-NZ" smtClean="0"/>
              <a:t>27/04/2023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4CDD-8A38-4ECB-8371-A6BBC37C88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9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F60B-8CB7-53DD-0B04-DA75D5B1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4EA7F-A457-4F8A-A3F2-6569087F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65" y="7641"/>
            <a:ext cx="3973385" cy="369202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4400" kern="1200" dirty="0">
                <a:latin typeface="+mj-lt"/>
                <a:ea typeface="+mj-ea"/>
                <a:cs typeface="+mj-cs"/>
              </a:rPr>
            </a:br>
            <a:br>
              <a:rPr lang="en-US" sz="4400" kern="1200" dirty="0">
                <a:latin typeface="+mj-lt"/>
                <a:ea typeface="+mj-ea"/>
                <a:cs typeface="+mj-cs"/>
              </a:rPr>
            </a:br>
            <a:r>
              <a:rPr lang="en-US" sz="4400" kern="1200" dirty="0">
                <a:latin typeface="+mj-lt"/>
                <a:ea typeface="+mj-ea"/>
                <a:cs typeface="+mj-cs"/>
              </a:rPr>
              <a:t>Strategic Plan </a:t>
            </a:r>
            <a:br>
              <a:rPr lang="en-US" sz="4400" kern="1200" dirty="0">
                <a:latin typeface="+mj-lt"/>
                <a:ea typeface="+mj-ea"/>
                <a:cs typeface="+mj-cs"/>
              </a:rPr>
            </a:br>
            <a:r>
              <a:rPr lang="en-US" sz="4400" kern="1200" dirty="0">
                <a:latin typeface="+mj-lt"/>
                <a:ea typeface="+mj-ea"/>
                <a:cs typeface="+mj-cs"/>
              </a:rPr>
              <a:t>Mahere Rautaki </a:t>
            </a:r>
            <a:br>
              <a:rPr lang="en-US" sz="4400" kern="1200" dirty="0">
                <a:latin typeface="+mj-lt"/>
                <a:ea typeface="+mj-ea"/>
                <a:cs typeface="+mj-cs"/>
              </a:rPr>
            </a:br>
            <a:r>
              <a:rPr lang="en-US" sz="4400" kern="1200" dirty="0">
                <a:latin typeface="+mj-lt"/>
                <a:ea typeface="+mj-ea"/>
                <a:cs typeface="+mj-cs"/>
              </a:rPr>
              <a:t> 2022-2026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52808-D8B6-4E0C-BC85-31DEA19FC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65" y="4129172"/>
            <a:ext cx="3973386" cy="1485319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2000" b="1" dirty="0"/>
              <a:t>Society of Youth Health Aotearoa NZ</a:t>
            </a:r>
          </a:p>
          <a:p>
            <a:pPr algn="l"/>
            <a:r>
              <a:rPr lang="en-US" sz="2000" b="1" dirty="0"/>
              <a:t>Te Kahui Korowai Rangatahi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b="1" i="1" dirty="0">
              <a:effectLst/>
            </a:endParaRPr>
          </a:p>
          <a:p>
            <a:pPr algn="l"/>
            <a:r>
              <a:rPr lang="en-US" sz="1500" i="1" dirty="0">
                <a:effectLst/>
              </a:rPr>
              <a:t>Ki te kāhore he whakakitenga ka ngaro te iwi.</a:t>
            </a:r>
            <a:endParaRPr lang="en-US" sz="1500" dirty="0">
              <a:effectLst/>
            </a:endParaRPr>
          </a:p>
          <a:p>
            <a:pPr algn="l"/>
            <a:r>
              <a:rPr lang="en-US" sz="1500" i="1" dirty="0">
                <a:effectLst/>
              </a:rPr>
              <a:t>Without foresight or vision the people will be lost</a:t>
            </a:r>
            <a:endParaRPr lang="en-US" sz="15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FD098-ADE9-8D09-7BE7-D4FDC8A4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0" y="152084"/>
            <a:ext cx="138391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4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75258" y="-885513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51832" y="1547100"/>
            <a:ext cx="3734151" cy="471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Develop a two year plan for Youth Health activities and events.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Recognise and celebrate those who have made significant contribution to Youth Health.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Articulate the value we offer to members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An active focus on increasing membership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Promoting and supporting opportunities for Leadership and Development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79535" y="259365"/>
            <a:ext cx="754595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5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Grow and support SYHPANZ membership  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7735" y="2018166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0D51C8DC-F11D-8119-01FF-D78E76932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213181"/>
              </p:ext>
            </p:extLst>
          </p:nvPr>
        </p:nvGraphicFramePr>
        <p:xfrm>
          <a:off x="4905054" y="2018166"/>
          <a:ext cx="6804494" cy="424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4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19160" y="-829999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42628" y="1388524"/>
            <a:ext cx="3734151" cy="32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defTabSz="914400">
              <a:lnSpc>
                <a:spcPct val="90000"/>
              </a:lnSpc>
              <a:spcAft>
                <a:spcPts val="800"/>
              </a:spcAft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Review and update policies and procedures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Develop a risk management plan identifying risks to the organisation and how to manage them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Embedding </a:t>
            </a:r>
            <a:r>
              <a:rPr lang="en-GB" dirty="0" err="1">
                <a:solidFill>
                  <a:schemeClr val="bg1"/>
                </a:solidFill>
              </a:rPr>
              <a:t>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Ūkaipō</a:t>
            </a:r>
            <a:r>
              <a:rPr lang="en-GB" dirty="0">
                <a:solidFill>
                  <a:schemeClr val="bg1"/>
                </a:solidFill>
              </a:rPr>
              <a:t> Framework into SYHPANZ organisational structure and wellbeing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cs typeface="Segoe UI" panose="020B0502040204020203" pitchFamily="34" charset="0"/>
              </a:rPr>
              <a:t>Kaumatua/ kuia to guide cultural safety and enrichment.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Register SYHPANZ as a charity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79535" y="259365"/>
            <a:ext cx="754595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6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prstClr val="black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Ensure SYHPANZ’s  organisational and financial wellbeing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7735" y="1646247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5C5B083-1B6C-B443-C3F3-74C241D1B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360286"/>
              </p:ext>
            </p:extLst>
          </p:nvPr>
        </p:nvGraphicFramePr>
        <p:xfrm>
          <a:off x="4787735" y="1021054"/>
          <a:ext cx="6754218" cy="542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31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65EAEA-8846-487E-8BAB-D05FAE308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44048"/>
              </p:ext>
            </p:extLst>
          </p:nvPr>
        </p:nvGraphicFramePr>
        <p:xfrm>
          <a:off x="0" y="-137160"/>
          <a:ext cx="12192000" cy="827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39">
                  <a:extLst>
                    <a:ext uri="{9D8B030D-6E8A-4147-A177-3AD203B41FA5}">
                      <a16:colId xmlns:a16="http://schemas.microsoft.com/office/drawing/2014/main" val="3420963769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918027770"/>
                    </a:ext>
                  </a:extLst>
                </a:gridCol>
                <a:gridCol w="308610">
                  <a:extLst>
                    <a:ext uri="{9D8B030D-6E8A-4147-A177-3AD203B41FA5}">
                      <a16:colId xmlns:a16="http://schemas.microsoft.com/office/drawing/2014/main" val="3856078476"/>
                    </a:ext>
                  </a:extLst>
                </a:gridCol>
                <a:gridCol w="2331721">
                  <a:extLst>
                    <a:ext uri="{9D8B030D-6E8A-4147-A177-3AD203B41FA5}">
                      <a16:colId xmlns:a16="http://schemas.microsoft.com/office/drawing/2014/main" val="750917925"/>
                    </a:ext>
                  </a:extLst>
                </a:gridCol>
                <a:gridCol w="3211829">
                  <a:extLst>
                    <a:ext uri="{9D8B030D-6E8A-4147-A177-3AD203B41FA5}">
                      <a16:colId xmlns:a16="http://schemas.microsoft.com/office/drawing/2014/main" val="3606077542"/>
                    </a:ext>
                  </a:extLst>
                </a:gridCol>
                <a:gridCol w="2442211">
                  <a:extLst>
                    <a:ext uri="{9D8B030D-6E8A-4147-A177-3AD203B41FA5}">
                      <a16:colId xmlns:a16="http://schemas.microsoft.com/office/drawing/2014/main" val="1283945605"/>
                    </a:ext>
                  </a:extLst>
                </a:gridCol>
              </a:tblGrid>
              <a:tr h="342423">
                <a:tc gridSpan="6">
                  <a:txBody>
                    <a:bodyPr/>
                    <a:lstStyle/>
                    <a:p>
                      <a:r>
                        <a:rPr lang="en-NZ" sz="1600" dirty="0"/>
                        <a:t>Whakarāpopoto/Summary for FY22 to FY25+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NZ" sz="1600" dirty="0"/>
                    </a:p>
                  </a:txBody>
                  <a:tcPr vert="wordArtVert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43734"/>
                  </a:ext>
                </a:extLst>
              </a:tr>
              <a:tr h="342423">
                <a:tc>
                  <a:txBody>
                    <a:bodyPr/>
                    <a:lstStyle/>
                    <a:p>
                      <a:r>
                        <a:rPr lang="en-NZ" sz="1600" dirty="0" err="1"/>
                        <a:t>Whāinga</a:t>
                      </a:r>
                      <a:r>
                        <a:rPr lang="en-NZ" sz="1600" dirty="0"/>
                        <a:t>/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NZ" sz="1600" dirty="0"/>
                        <a:t>TE PUTANGA  OUTCOMES</a:t>
                      </a:r>
                    </a:p>
                  </a:txBody>
                  <a:tcPr vert="wordArt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Complete (FY23)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Coming year (FY24)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Future (FY25+)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43706"/>
                  </a:ext>
                </a:extLst>
              </a:tr>
              <a:tr h="988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/>
                        <a:t>1. Enhance development of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Update, develop, and promote service standards and frameworks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Develop advocacy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NZ" sz="1000" dirty="0"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NZ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Established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 Tatau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Kitenga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 and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Rōpū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Mātanga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 O </a:t>
                      </a:r>
                      <a:r>
                        <a:rPr lang="en-GB" sz="900" dirty="0" err="1"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. </a:t>
                      </a:r>
                      <a:endParaRPr lang="en-US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Increased visibility and engagement of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 Tatau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Kitenga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 and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Rōpū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Mātanga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 O </a:t>
                      </a:r>
                      <a:r>
                        <a:rPr lang="en-GB" sz="900" b="0" dirty="0" err="1"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lang="en-GB" sz="900" b="0" dirty="0">
                          <a:latin typeface="+mn-lt"/>
                          <a:cs typeface="Segoe UI" panose="020B0502040204020203" pitchFamily="34" charset="0"/>
                        </a:rPr>
                        <a:t>.</a:t>
                      </a:r>
                      <a:endParaRPr lang="en-US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Facilitating and supporting fundamental Youth Health skills project  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Advocating for holistic Youth Health services in Aotearoa.</a:t>
                      </a:r>
                      <a:endParaRPr lang="en-NZ" sz="9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Sustainability and longevity of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 Tatau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Kitenga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,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Te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Rōpū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Mātanga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 O </a:t>
                      </a:r>
                      <a:r>
                        <a:rPr kumimoji="0" lang="en-GB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, Promoting fundamental Youth Health documents is recognised and utilised by funders and planners.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cs typeface="Segoe UI" panose="020B0502040204020203" pitchFamily="34" charset="0"/>
                        </a:rPr>
                        <a:t>SYHPANZ is a strong advocate for Youth Health.</a:t>
                      </a:r>
                      <a:endParaRPr kumimoji="0"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73063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/>
                        <a:t>2. Youth - active participants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Establish Youth Advisory Group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Embed </a:t>
                      </a:r>
                      <a:r>
                        <a:rPr lang="en-GB" sz="900" dirty="0" err="1">
                          <a:latin typeface="+mn-lt"/>
                          <a:ea typeface="Segoe UI Symbol" panose="020B0502040204020203" pitchFamily="34" charset="0"/>
                        </a:rPr>
                        <a:t>Te</a:t>
                      </a: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 </a:t>
                      </a:r>
                      <a:r>
                        <a:rPr kumimoji="0" lang="en-NZ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Ūkaipō</a:t>
                      </a: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 in practice with youth</a:t>
                      </a:r>
                      <a:endParaRPr lang="en-NZ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Established </a:t>
                      </a:r>
                      <a:r>
                        <a:rPr lang="en-NZ" sz="900" dirty="0" err="1">
                          <a:latin typeface="+mn-lt"/>
                          <a:cs typeface="Segoe UI" panose="020B0502040204020203" pitchFamily="34" charset="0"/>
                        </a:rPr>
                        <a:t>Māngai</a:t>
                      </a: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NZ" sz="900" dirty="0" err="1">
                          <a:latin typeface="+mn-lt"/>
                          <a:cs typeface="Segoe UI" panose="020B0502040204020203" pitchFamily="34" charset="0"/>
                        </a:rPr>
                        <a:t>Whakatipu</a:t>
                      </a: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NZ" sz="900" dirty="0" err="1"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 Māori Advisory </a:t>
                      </a:r>
                      <a:r>
                        <a:rPr lang="en-NZ" sz="900" dirty="0" err="1">
                          <a:latin typeface="+mn-lt"/>
                          <a:cs typeface="Segoe UI" panose="020B0502040204020203" pitchFamily="34" charset="0"/>
                        </a:rPr>
                        <a:t>Rōpū</a:t>
                      </a: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, and Alumni - </a:t>
                      </a:r>
                      <a:r>
                        <a:rPr lang="en-NZ" sz="900" dirty="0" err="1"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 influence.</a:t>
                      </a:r>
                      <a:endParaRPr lang="en-US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Utilise NZ Based Best Practice Guidelines for YAG.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Prioritising youth mahi - develop guidelines.</a:t>
                      </a:r>
                      <a:endParaRPr lang="en-US" sz="900" b="1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Supporting YAG to develop and promote resources. </a:t>
                      </a:r>
                      <a:endParaRPr lang="en-NZ" sz="90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>
                          <a:latin typeface="+mn-lt"/>
                          <a:cs typeface="Segoe UI" panose="020B0502040204020203" pitchFamily="34" charset="0"/>
                        </a:rPr>
                        <a:t>Advocating for network event for all YAG.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Providing guidance and support for YAG alumni, linking them to other opportunities.</a:t>
                      </a:r>
                      <a:endParaRPr lang="en-NZ" sz="900" b="1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b="0" dirty="0">
                          <a:latin typeface="+mn-lt"/>
                          <a:cs typeface="Segoe UI" panose="020B0502040204020203" pitchFamily="34" charset="0"/>
                        </a:rPr>
                        <a:t>Sustainability and longevity of </a:t>
                      </a:r>
                      <a:r>
                        <a:rPr lang="en-NZ" sz="900" b="0" dirty="0" err="1">
                          <a:latin typeface="+mn-lt"/>
                          <a:cs typeface="Segoe UI" panose="020B0502040204020203" pitchFamily="34" charset="0"/>
                        </a:rPr>
                        <a:t>Māngai</a:t>
                      </a:r>
                      <a:r>
                        <a:rPr lang="en-NZ" sz="900" b="0" dirty="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NZ" sz="900" b="0" dirty="0" err="1">
                          <a:latin typeface="+mn-lt"/>
                          <a:cs typeface="Segoe UI" panose="020B0502040204020203" pitchFamily="34" charset="0"/>
                        </a:rPr>
                        <a:t>Whakatipu</a:t>
                      </a:r>
                      <a:r>
                        <a:rPr lang="en-NZ" sz="900" b="0" dirty="0">
                          <a:latin typeface="+mn-lt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NZ" sz="900" b="0" dirty="0" err="1">
                          <a:latin typeface="+mn-lt"/>
                          <a:cs typeface="Segoe UI" panose="020B0502040204020203" pitchFamily="34" charset="0"/>
                        </a:rPr>
                        <a:t>Rangatahi</a:t>
                      </a:r>
                      <a:r>
                        <a:rPr lang="en-NZ" sz="900" b="0" dirty="0">
                          <a:latin typeface="+mn-lt"/>
                          <a:cs typeface="Segoe UI" panose="020B0502040204020203" pitchFamily="34" charset="0"/>
                        </a:rPr>
                        <a:t> Māori Advisory </a:t>
                      </a:r>
                      <a:r>
                        <a:rPr lang="en-NZ" sz="900" b="0" dirty="0" err="1">
                          <a:latin typeface="+mn-lt"/>
                          <a:cs typeface="Segoe UI" panose="020B0502040204020203" pitchFamily="34" charset="0"/>
                        </a:rPr>
                        <a:t>Rōpū</a:t>
                      </a:r>
                      <a:r>
                        <a:rPr lang="en-NZ" sz="900" b="0" dirty="0">
                          <a:latin typeface="+mn-lt"/>
                          <a:cs typeface="Segoe UI" panose="020B0502040204020203" pitchFamily="34" charset="0"/>
                        </a:rPr>
                        <a:t>. </a:t>
                      </a:r>
                      <a:endParaRPr lang="en-US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Expand to youth health services more broadly.</a:t>
                      </a:r>
                      <a:endParaRPr lang="en-NZ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SYHPANZ has long-term involvement in supporting YAGs.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Promote leadership and governance opportunities for alumni.</a:t>
                      </a:r>
                      <a:endParaRPr kumimoji="0"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45655"/>
                  </a:ext>
                </a:extLst>
              </a:tr>
              <a:tr h="1250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dirty="0"/>
                        <a:t>3. Youth Health Workforce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Support the development of a national Youth Health workforce plan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Youth Health workforce project commenced, capturing the workforce voice in the project.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Workforce Development subcommittee established 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Working directly with youth to help shape what youth health services look like.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Stocktake completed.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Engage and connect with workforce to influence desired state of SBHS workforce.</a:t>
                      </a:r>
                      <a:endParaRPr lang="en-US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Identify pathways for clinician training and progression.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Advocating for equity for all across the Youth Health workforce.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Increasing membership involvement.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Recognition of youth health as its own specialty.</a:t>
                      </a:r>
                      <a:endParaRPr lang="en-US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Advocating pathways for clinician training and progression.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Increased membership involvement.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349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/>
                        <a:t>4. Collaboration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Identify and build relationships in Aotearoa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Formalise relationships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ea typeface="Segoe UI Symbol" panose="020B0502040204020203" pitchFamily="34" charset="0"/>
                        </a:rPr>
                        <a:t>International relationships developed and maintained</a:t>
                      </a:r>
                      <a:endParaRPr lang="en-NZ" sz="900" dirty="0">
                        <a:latin typeface="+mn-lt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Connect and define relationships across the sector.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>
                          <a:latin typeface="+mn-lt"/>
                          <a:cs typeface="Segoe UI" panose="020B0502040204020203" pitchFamily="34" charset="0"/>
                        </a:rPr>
                        <a:t>Develop a stakeholder plan.</a:t>
                      </a:r>
                      <a:endParaRPr lang="en-US" sz="900" b="1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>
                          <a:latin typeface="+mn-lt"/>
                          <a:cs typeface="Segoe UI" panose="020B0502040204020203" pitchFamily="34" charset="0"/>
                        </a:rPr>
                        <a:t>Develop a relationship map.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>
                          <a:latin typeface="+mn-lt"/>
                          <a:cs typeface="Segoe UI" panose="020B0502040204020203" pitchFamily="34" charset="0"/>
                        </a:rPr>
                        <a:t>Collaborate with local, national and international organisations.</a:t>
                      </a:r>
                    </a:p>
                    <a:p>
                      <a:pPr lvl="0"/>
                      <a:endParaRPr lang="en-NZ" sz="90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lvl="0"/>
                      <a:r>
                        <a:rPr lang="en-NZ" sz="900"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  <a:cs typeface="Segoe UI" panose="020B0502040204020203" pitchFamily="34" charset="0"/>
                        </a:rPr>
                        <a:t>Strong active networks and formal partnerships working together for mutual outcomes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401038"/>
                  </a:ext>
                </a:extLst>
              </a:tr>
              <a:tr h="1245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/>
                        <a:t>5. Memberships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Develop a two year plan for Youth Health activities and events.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Recognise and celebrate those who have made significant contribution to Youth Health.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Articulate the value we offer to members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An active focus on increasing membership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</a:rPr>
                        <a:t>Promoting and supporting opportunities for Leadership and Development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Established members involvement in Workforce project with the SBHS sub-group.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Growing membership and building an increased sense of connection and community. Target of 150 members.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Increased participation of members in Youth Heath direction and mahi.</a:t>
                      </a:r>
                      <a:endParaRPr lang="en-US" sz="900" b="1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Established sub-committee involving Executive and Members to continue to strengthen the organisation.</a:t>
                      </a:r>
                      <a:endParaRPr lang="en-GB" sz="9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900" dirty="0">
                          <a:latin typeface="+mn-lt"/>
                          <a:ea typeface="Segoe UI Symbol" panose="020B0502040204020203" pitchFamily="34" charset="0"/>
                          <a:cs typeface="Segoe UI" panose="020B0502040204020203" pitchFamily="34" charset="0"/>
                        </a:rPr>
                        <a:t>Strong active networks and formal partnerships working together for mutual outcomes</a:t>
                      </a:r>
                      <a:endParaRPr lang="en-US" sz="900" dirty="0">
                        <a:latin typeface="+mn-lt"/>
                        <a:ea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44230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/>
                        <a:t>6. Organisation and Financial Wellbeing</a:t>
                      </a:r>
                      <a:endParaRPr lang="en-N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</a:rPr>
                        <a:t>Review and update policies and procedures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</a:rPr>
                        <a:t>Develop a risk management plan identifying risks to the organisation and how to manage them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</a:rPr>
                        <a:t>Embedding </a:t>
                      </a:r>
                      <a:r>
                        <a:rPr lang="en-NZ" sz="900" dirty="0" err="1">
                          <a:latin typeface="+mn-lt"/>
                        </a:rPr>
                        <a:t>Te</a:t>
                      </a:r>
                      <a:r>
                        <a:rPr lang="en-NZ" sz="900" dirty="0">
                          <a:latin typeface="+mn-lt"/>
                        </a:rPr>
                        <a:t> </a:t>
                      </a:r>
                      <a:r>
                        <a:rPr lang="en-NZ" sz="900" dirty="0" err="1">
                          <a:latin typeface="+mn-lt"/>
                        </a:rPr>
                        <a:t>Ūkaipō</a:t>
                      </a:r>
                      <a:r>
                        <a:rPr lang="en-NZ" sz="900" dirty="0">
                          <a:latin typeface="+mn-lt"/>
                        </a:rPr>
                        <a:t> Framework into SYHPANZ organisational structure and wellbeing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</a:rPr>
                        <a:t>Kaumatua/ kuia to guide cultural safety and enrichment.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</a:rPr>
                        <a:t>Register SYHPANZ as a charity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Increased scope of governance – open to non-clinical.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Organisational structure developed.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>
                          <a:latin typeface="+mn-lt"/>
                          <a:cs typeface="Segoe UI" panose="020B0502040204020203" pitchFamily="34" charset="0"/>
                        </a:rPr>
                        <a:t>Stable relationships with funders.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Policies &amp; procedures and delegations enable SYHPANZ to function effectively.</a:t>
                      </a:r>
                    </a:p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On-going governance training- Financial planning, health &amp; Safety, Staff wellbeing. </a:t>
                      </a:r>
                    </a:p>
                    <a:p>
                      <a:pPr marL="171450" lvl="0" indent="-171450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900" dirty="0">
                          <a:latin typeface="+mn-lt"/>
                          <a:cs typeface="Segoe UI" panose="020B0502040204020203" pitchFamily="34" charset="0"/>
                        </a:rPr>
                        <a:t>Strengthen existing relationships with funders.</a:t>
                      </a:r>
                      <a:endParaRPr lang="en-US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Ensure Constitution is fit for purpose.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Risk management plan ensures risks are identified and managed.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Become a registered charity</a:t>
                      </a:r>
                      <a:endParaRPr lang="en-NZ" sz="900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Desired structure confirmed and recruited into.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latin typeface="+mn-lt"/>
                          <a:cs typeface="Segoe UI" panose="020B0502040204020203" pitchFamily="34" charset="0"/>
                        </a:rPr>
                        <a:t>A sustainable national body funded for Youth Health Leadership and membership activities.</a:t>
                      </a:r>
                      <a:endParaRPr lang="en-GB" sz="900" b="1" dirty="0"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latin typeface="+mn-lt"/>
                          <a:cs typeface="Segoe UI" panose="020B0502040204020203" pitchFamily="34" charset="0"/>
                        </a:rPr>
                        <a:t>SYHPANZ is a healthy organisation which is financially stable and committed to being a good 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9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0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25DC-A334-44D3-A2CC-7773782FA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4C567-E8C0-4E28-B2C9-D762E9B84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7B638BE-C9C1-4A5C-8BE4-2582B7383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352620" y="-896728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Our Purpose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Kaupapa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66822" y="2070022"/>
            <a:ext cx="3734151" cy="44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    Our Vision 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    Te 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Moemoeā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All young people are thriving in Aotearoa NZ</a:t>
            </a:r>
          </a:p>
          <a:p>
            <a:pPr marL="0" lvl="1" defTabSz="914400">
              <a:lnSpc>
                <a:spcPct val="90000"/>
              </a:lnSpc>
              <a:spcAft>
                <a:spcPts val="800"/>
              </a:spcAft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   Our Mission 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   Kotahitanga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</a:rPr>
              <a:t>To promote and enhance the development of youth health practitioners and services for young people in Aotearoa New Zealand.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558147" y="1366038"/>
            <a:ext cx="7393993" cy="414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N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Our Values</a:t>
            </a:r>
          </a:p>
          <a:p>
            <a:pPr algn="just">
              <a:spcAft>
                <a:spcPts val="600"/>
              </a:spcAft>
            </a:pPr>
            <a:r>
              <a:rPr lang="en-NZ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Whanonga Pono</a:t>
            </a:r>
            <a:endParaRPr lang="en-NZ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N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agree to:</a:t>
            </a:r>
            <a:endParaRPr lang="en-NZ" b="1" dirty="0">
              <a:effectLst/>
              <a:latin typeface="Berkeley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Tino Uaratanga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and acknowledge </a:t>
            </a:r>
            <a:r>
              <a:rPr lang="en-N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potentiality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mana enhancing approach.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Wairua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 collaboratively that enhances individual uniqueness and inclusiveness.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Aroha: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respect,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transparency, honesty.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Whakapapa</a:t>
            </a:r>
            <a:r>
              <a:rPr lang="en-N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our foundations to connect the past, the present, and the future.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Rangatiratanga</a:t>
            </a:r>
            <a:r>
              <a:rPr lang="en-N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Optimise the value and benefit of kaupapa for rangatahi.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Whanaungatanga: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each other.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Reo</a:t>
            </a:r>
            <a:r>
              <a:rPr lang="en-NZ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and respect the cultural identities and attitudes of others.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Manaakitanga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tikanga and consistency in an inclusive environment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400" b="1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Ōritetanga</a:t>
            </a:r>
            <a:r>
              <a:rPr lang="en-N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N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Share work equitably and reasonably, strengths are supported and developed.</a:t>
            </a:r>
            <a:endParaRPr lang="en-NZ" sz="1400" dirty="0">
              <a:effectLst/>
              <a:latin typeface="Berkeley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8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F755A7-AA98-7945-AF4F-EFD72E706A06}"/>
              </a:ext>
            </a:extLst>
          </p:cNvPr>
          <p:cNvSpPr/>
          <p:nvPr/>
        </p:nvSpPr>
        <p:spPr>
          <a:xfrm>
            <a:off x="0" y="7651"/>
            <a:ext cx="254390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9A9DBC-A9D5-F742-91FD-F176C87B9A73}"/>
              </a:ext>
            </a:extLst>
          </p:cNvPr>
          <p:cNvSpPr/>
          <p:nvPr/>
        </p:nvSpPr>
        <p:spPr>
          <a:xfrm>
            <a:off x="0" y="981977"/>
            <a:ext cx="236806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Our Mission 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</a:rPr>
              <a:t>   Kotahitanga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228600" lvl="1" defTabSz="914400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</a:rPr>
              <a:t>To promote and enhance the development of youth health practitioners and services for young people in Aotearoa New Zealand.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49C97-09FC-7A4E-AF60-DBED5862F2A6}"/>
              </a:ext>
            </a:extLst>
          </p:cNvPr>
          <p:cNvSpPr txBox="1"/>
          <p:nvPr/>
        </p:nvSpPr>
        <p:spPr>
          <a:xfrm>
            <a:off x="2879841" y="427192"/>
            <a:ext cx="50827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SYHPANZ fulfils this mission by: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Leading the way </a:t>
            </a:r>
            <a:r>
              <a:rPr lang="en-US" dirty="0">
                <a:solidFill>
                  <a:srgbClr val="00B0F0"/>
                </a:solidFill>
              </a:rPr>
              <a:t>for the youth health profession in Aotearoa New Zealand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including undertaking projects which provide the opportunity to shape the youth health sector and ensure young people have a voice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Advocating</a:t>
            </a:r>
            <a:r>
              <a:rPr lang="en-US" dirty="0">
                <a:solidFill>
                  <a:srgbClr val="00B0F0"/>
                </a:solidFill>
              </a:rPr>
              <a:t> for the enhancement of youth health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‘Being the voice for the youth health profession in Aotearoa New Zealand’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Ensuring a </a:t>
            </a:r>
            <a:r>
              <a:rPr lang="en-US" i="1" dirty="0" err="1"/>
              <a:t>kaupapa</a:t>
            </a:r>
            <a:r>
              <a:rPr lang="en-US" i="1" dirty="0"/>
              <a:t> M</a:t>
            </a:r>
            <a:r>
              <a:rPr lang="en-NZ" dirty="0" err="1">
                <a:latin typeface="Segoe UI" panose="020B0502040204020203" pitchFamily="34" charset="0"/>
                <a:cs typeface="Segoe UI" panose="020B0502040204020203" pitchFamily="34" charset="0"/>
              </a:rPr>
              <a:t>ā</a:t>
            </a:r>
            <a:r>
              <a:rPr lang="en-US" i="1" dirty="0" err="1"/>
              <a:t>ori</a:t>
            </a:r>
            <a:r>
              <a:rPr lang="en-US" i="1" dirty="0"/>
              <a:t> approach </a:t>
            </a:r>
            <a:r>
              <a:rPr lang="en-US" i="1" dirty="0" err="1"/>
              <a:t>honours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Tiriti</a:t>
            </a:r>
            <a:r>
              <a:rPr lang="en-US" i="1" dirty="0"/>
              <a:t> o Waitangi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Connecting </a:t>
            </a:r>
            <a:r>
              <a:rPr lang="en-US" dirty="0">
                <a:solidFill>
                  <a:srgbClr val="00B0F0"/>
                </a:solidFill>
              </a:rPr>
              <a:t>the youth health professional community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including providing networking and leadership opportunities, conferences and regular communications for members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Collaborating</a:t>
            </a:r>
            <a:r>
              <a:rPr lang="en-US" dirty="0">
                <a:solidFill>
                  <a:srgbClr val="00B0F0"/>
                </a:solidFill>
              </a:rPr>
              <a:t> with youth health professionals and organisations in Aotearoa and internationally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5FD35F-E61F-C249-A109-2CA688EA3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134835"/>
              </p:ext>
            </p:extLst>
          </p:nvPr>
        </p:nvGraphicFramePr>
        <p:xfrm>
          <a:off x="7618378" y="1617786"/>
          <a:ext cx="4573622" cy="341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13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A562-D871-4622-8372-12CC6B02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Six Goals</a:t>
            </a:r>
            <a:br>
              <a:rPr lang="en-NZ" sz="2800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Whāinga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47C8E0-2DB6-B143-8714-5675AAF4C331}"/>
              </a:ext>
            </a:extLst>
          </p:cNvPr>
          <p:cNvSpPr/>
          <p:nvPr/>
        </p:nvSpPr>
        <p:spPr>
          <a:xfrm>
            <a:off x="2258450" y="2380236"/>
            <a:ext cx="1828799" cy="297125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dirty="0"/>
              <a:t>Ensure and support young people to be  active participants in health service planning, development, and evaluation</a:t>
            </a:r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DF5307-DEDF-F549-88D5-B71220F0A925}"/>
              </a:ext>
            </a:extLst>
          </p:cNvPr>
          <p:cNvSpPr/>
          <p:nvPr/>
        </p:nvSpPr>
        <p:spPr>
          <a:xfrm>
            <a:off x="4206055" y="2380235"/>
            <a:ext cx="1828800" cy="297125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Advocate for and promote a high-quality youth health workforce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58C5DB-0C4C-3547-ABF0-F84912BEBC74}"/>
              </a:ext>
            </a:extLst>
          </p:cNvPr>
          <p:cNvSpPr/>
          <p:nvPr/>
        </p:nvSpPr>
        <p:spPr>
          <a:xfrm>
            <a:off x="329785" y="2396632"/>
            <a:ext cx="1828800" cy="295485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dirty="0"/>
              <a:t>Enhance development of services, appropriate to young people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D1A1A5-0D68-F548-98F8-9AC791EA8F79}"/>
              </a:ext>
            </a:extLst>
          </p:cNvPr>
          <p:cNvSpPr/>
          <p:nvPr/>
        </p:nvSpPr>
        <p:spPr>
          <a:xfrm>
            <a:off x="8082325" y="2396632"/>
            <a:ext cx="1828800" cy="295485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dirty="0"/>
              <a:t>Grow and support SYHPANZ membership</a:t>
            </a:r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9A5297-3F6D-DB47-AEAF-AE182098F7D9}"/>
              </a:ext>
            </a:extLst>
          </p:cNvPr>
          <p:cNvSpPr/>
          <p:nvPr/>
        </p:nvSpPr>
        <p:spPr>
          <a:xfrm>
            <a:off x="10061287" y="2414824"/>
            <a:ext cx="1828800" cy="293666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/>
              <a:t>Ensure SYHPANZ’s  organisational and financial wellbeing</a:t>
            </a:r>
            <a:endParaRPr lang="en-NZ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361FDD-114A-5340-84EF-B0FD34F4B600}"/>
              </a:ext>
            </a:extLst>
          </p:cNvPr>
          <p:cNvSpPr/>
          <p:nvPr/>
        </p:nvSpPr>
        <p:spPr>
          <a:xfrm>
            <a:off x="6153661" y="2414825"/>
            <a:ext cx="1828800" cy="293666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dirty="0"/>
              <a:t>Collaborate with youth health sector groups across Aotearoa New Zealand and Australia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D5C910-95EE-284C-88B4-8156000727F4}"/>
              </a:ext>
            </a:extLst>
          </p:cNvPr>
          <p:cNvSpPr/>
          <p:nvPr/>
        </p:nvSpPr>
        <p:spPr>
          <a:xfrm>
            <a:off x="329785" y="1948721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7123A-32B6-0041-9D02-A5A51AD02CE6}"/>
              </a:ext>
            </a:extLst>
          </p:cNvPr>
          <p:cNvSpPr/>
          <p:nvPr/>
        </p:nvSpPr>
        <p:spPr>
          <a:xfrm>
            <a:off x="2258449" y="1948720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4A865C-FB56-C841-AD54-BF1F8D83447A}"/>
              </a:ext>
            </a:extLst>
          </p:cNvPr>
          <p:cNvSpPr/>
          <p:nvPr/>
        </p:nvSpPr>
        <p:spPr>
          <a:xfrm>
            <a:off x="4206055" y="1948719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1B651C-279C-0940-A404-85E60B54D271}"/>
              </a:ext>
            </a:extLst>
          </p:cNvPr>
          <p:cNvSpPr/>
          <p:nvPr/>
        </p:nvSpPr>
        <p:spPr>
          <a:xfrm>
            <a:off x="6153661" y="1948718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E7722E-1D34-B647-93B2-759ECE0C71C9}"/>
              </a:ext>
            </a:extLst>
          </p:cNvPr>
          <p:cNvSpPr/>
          <p:nvPr/>
        </p:nvSpPr>
        <p:spPr>
          <a:xfrm>
            <a:off x="8082325" y="1948718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89CB1B-B9EA-5842-B962-552FE8BE9A9E}"/>
              </a:ext>
            </a:extLst>
          </p:cNvPr>
          <p:cNvSpPr/>
          <p:nvPr/>
        </p:nvSpPr>
        <p:spPr>
          <a:xfrm>
            <a:off x="10061287" y="1948717"/>
            <a:ext cx="1828800" cy="416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2000" b="1" dirty="0">
                <a:solidFill>
                  <a:schemeClr val="tx1"/>
                </a:solidFill>
              </a:rPr>
              <a:t>Goal 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3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19160" y="-975854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51832" y="788319"/>
            <a:ext cx="3734151" cy="294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Update, develop, and promote service standards and frameworks</a:t>
            </a:r>
          </a:p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advocacy processes</a:t>
            </a:r>
          </a:p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79535" y="259365"/>
            <a:ext cx="739399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1</a:t>
            </a: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Enhance development of services, appropriate to young people.</a:t>
            </a:r>
            <a:endParaRPr lang="en-NZ" sz="2000" dirty="0">
              <a:effectLst/>
              <a:latin typeface="Berkeley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42CF751-A47B-EA93-95B9-5B671CC5A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548525"/>
              </p:ext>
            </p:extLst>
          </p:nvPr>
        </p:nvGraphicFramePr>
        <p:xfrm>
          <a:off x="4785173" y="1259696"/>
          <a:ext cx="7146906" cy="510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2125" y="1772702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3D109-6299-2042-9340-808B529DD9C8}"/>
              </a:ext>
            </a:extLst>
          </p:cNvPr>
          <p:cNvSpPr txBox="1"/>
          <p:nvPr/>
        </p:nvSpPr>
        <p:spPr>
          <a:xfrm>
            <a:off x="4279535" y="5854064"/>
            <a:ext cx="3765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Note: denotes financial years,</a:t>
            </a:r>
          </a:p>
          <a:p>
            <a:r>
              <a:rPr lang="en-US" sz="1400" b="1" dirty="0"/>
              <a:t>Complete</a:t>
            </a:r>
            <a:r>
              <a:rPr lang="en-US" sz="1400" dirty="0"/>
              <a:t> - FY23 (April 1 2022 to March 2023)</a:t>
            </a:r>
          </a:p>
          <a:p>
            <a:r>
              <a:rPr lang="en-US" sz="1400" b="1" dirty="0"/>
              <a:t>Coming year  </a:t>
            </a:r>
            <a:r>
              <a:rPr lang="en-US" sz="1400" dirty="0"/>
              <a:t>- FY24 (April 1 2023 to March 2024)</a:t>
            </a:r>
          </a:p>
          <a:p>
            <a:r>
              <a:rPr lang="en-US" sz="1400" b="1" dirty="0"/>
              <a:t>Future - </a:t>
            </a:r>
            <a:r>
              <a:rPr lang="en-US" sz="1400" dirty="0"/>
              <a:t>FY25+ </a:t>
            </a:r>
          </a:p>
        </p:txBody>
      </p:sp>
    </p:spTree>
    <p:extLst>
      <p:ext uri="{BB962C8B-B14F-4D97-AF65-F5344CB8AC3E}">
        <p14:creationId xmlns:p14="http://schemas.microsoft.com/office/powerpoint/2010/main" val="28413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19160" y="-975854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68854" y="1767092"/>
            <a:ext cx="3164281" cy="199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Segoe UI Symbol" panose="020B0502040204020203" pitchFamily="34" charset="0"/>
              </a:rPr>
              <a:t>Establish, develop, and maintain Youth Advisory Groups (YAG)</a:t>
            </a:r>
          </a:p>
          <a:p>
            <a:pPr defTabSz="914400">
              <a:lnSpc>
                <a:spcPct val="90000"/>
              </a:lnSpc>
              <a:spcAft>
                <a:spcPts val="800"/>
              </a:spcAft>
            </a:pPr>
            <a:endParaRPr lang="en-US" b="1" dirty="0">
              <a:solidFill>
                <a:schemeClr val="bg1"/>
              </a:solidFill>
              <a:ea typeface="Segoe UI Symbol" panose="020B0502040204020203" pitchFamily="34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Segoe UI Symbol" panose="020B0502040204020203" pitchFamily="34" charset="0"/>
              </a:rPr>
              <a:t>Utilise Te Ūkaipō Framework to enhance involvement with youth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79535" y="259365"/>
            <a:ext cx="739399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2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000" b="1" dirty="0">
                <a:solidFill>
                  <a:prstClr val="black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Ensure and support young people to be active participants in health service planning, development, and evaluation.</a:t>
            </a:r>
            <a:endParaRPr lang="en-GB" sz="24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7735" y="2018166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8843A96-FF12-0BA8-7077-DA919C2B8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871793"/>
              </p:ext>
            </p:extLst>
          </p:nvPr>
        </p:nvGraphicFramePr>
        <p:xfrm>
          <a:off x="4905054" y="1810432"/>
          <a:ext cx="7098753" cy="46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24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10851" y="-975854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235249" y="1598193"/>
            <a:ext cx="3107720" cy="115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Support the development of a national Youth Health workforce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34564" y="259365"/>
            <a:ext cx="754595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3</a:t>
            </a: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prstClr val="black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Advocate for and promote a high-quality youth health workforce</a:t>
            </a:r>
            <a:endParaRPr lang="en-GB" sz="24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7735" y="2018166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CF267B3F-425F-C488-4AB7-719F84113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38136"/>
              </p:ext>
            </p:extLst>
          </p:nvPr>
        </p:nvGraphicFramePr>
        <p:xfrm>
          <a:off x="4905054" y="2018166"/>
          <a:ext cx="7016017" cy="435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22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18AAB3-881A-4845-848B-00971A7E89D2}"/>
              </a:ext>
            </a:extLst>
          </p:cNvPr>
          <p:cNvSpPr txBox="1">
            <a:spLocks/>
          </p:cNvSpPr>
          <p:nvPr/>
        </p:nvSpPr>
        <p:spPr>
          <a:xfrm>
            <a:off x="292088" y="-843716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Our Activities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</a:rPr>
              <a:t>Mahi</a:t>
            </a:r>
          </a:p>
          <a:p>
            <a:pPr>
              <a:spcAft>
                <a:spcPts val="600"/>
              </a:spcAft>
            </a:pP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450E5-E56C-408D-9C83-6162116114EB}"/>
              </a:ext>
            </a:extLst>
          </p:cNvPr>
          <p:cNvSpPr txBox="1"/>
          <p:nvPr/>
        </p:nvSpPr>
        <p:spPr>
          <a:xfrm>
            <a:off x="181924" y="1236555"/>
            <a:ext cx="3734151" cy="3049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Identify and build relationships with appropriate Youth Health and Development organisations in Aotearoa.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Formalise relationships where appropriate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Local, national and international relationships developed and maintained.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178A-88DC-033D-BF6B-DD52352153EB}"/>
              </a:ext>
            </a:extLst>
          </p:cNvPr>
          <p:cNvSpPr txBox="1"/>
          <p:nvPr/>
        </p:nvSpPr>
        <p:spPr>
          <a:xfrm>
            <a:off x="4279535" y="259365"/>
            <a:ext cx="754595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Goal 4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</a:p>
          <a:p>
            <a:pPr lvl="0"/>
            <a: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Whāinga </a:t>
            </a:r>
            <a:br>
              <a:rPr lang="en-GB" sz="2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000" b="1" dirty="0"/>
              <a:t>Collaborate with youth health sector groups across Aotearoa New Zealand and Australia</a:t>
            </a:r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.</a:t>
            </a:r>
            <a:endParaRPr lang="en-GB" sz="24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FF01384-D939-7B74-6AF5-56C735A017D1}"/>
              </a:ext>
            </a:extLst>
          </p:cNvPr>
          <p:cNvSpPr txBox="1">
            <a:spLocks/>
          </p:cNvSpPr>
          <p:nvPr/>
        </p:nvSpPr>
        <p:spPr>
          <a:xfrm>
            <a:off x="4787735" y="2018166"/>
            <a:ext cx="5183188" cy="489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NZ" sz="2000" b="1" dirty="0">
                <a:solidFill>
                  <a:schemeClr val="accent6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 Putanga/ Our Outcomes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5B6E5ED-74C9-6F76-E89F-F30B141FC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568558"/>
              </p:ext>
            </p:extLst>
          </p:nvPr>
        </p:nvGraphicFramePr>
        <p:xfrm>
          <a:off x="4905054" y="1905970"/>
          <a:ext cx="6860805" cy="445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19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10372</TotalTime>
  <Words>1955</Words>
  <Application>Microsoft Office PowerPoint</Application>
  <PresentationFormat>Widescreen</PresentationFormat>
  <Paragraphs>293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Berkeley</vt:lpstr>
      <vt:lpstr>Calibri</vt:lpstr>
      <vt:lpstr>Calibri Light</vt:lpstr>
      <vt:lpstr>Segoe UI</vt:lpstr>
      <vt:lpstr>Segoe UI Semibold</vt:lpstr>
      <vt:lpstr>Symbol</vt:lpstr>
      <vt:lpstr>Times New Roman</vt:lpstr>
      <vt:lpstr>Office Theme</vt:lpstr>
      <vt:lpstr>  Strategic Plan  Mahere Rautaki   2022-2026</vt:lpstr>
      <vt:lpstr>PowerPoint Presentation</vt:lpstr>
      <vt:lpstr>PowerPoint Presentation</vt:lpstr>
      <vt:lpstr>PowerPoint Presentation</vt:lpstr>
      <vt:lpstr>Our Six Goals Te Whāinga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Youth Health Aotearoa</dc:title>
  <dc:creator>Anita Balhorn</dc:creator>
  <cp:lastModifiedBy>Anita Balhorn</cp:lastModifiedBy>
  <cp:revision>48</cp:revision>
  <dcterms:created xsi:type="dcterms:W3CDTF">2021-11-29T01:24:38Z</dcterms:created>
  <dcterms:modified xsi:type="dcterms:W3CDTF">2023-04-26T23:55:58Z</dcterms:modified>
</cp:coreProperties>
</file>